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97" r:id="rId3"/>
    <p:sldId id="300" r:id="rId4"/>
    <p:sldId id="298" r:id="rId5"/>
    <p:sldId id="260" r:id="rId6"/>
    <p:sldId id="261" r:id="rId7"/>
    <p:sldId id="263" r:id="rId8"/>
    <p:sldId id="299" r:id="rId9"/>
    <p:sldId id="266" r:id="rId10"/>
    <p:sldId id="267" r:id="rId11"/>
    <p:sldId id="269" r:id="rId12"/>
    <p:sldId id="270" r:id="rId13"/>
    <p:sldId id="271" r:id="rId14"/>
    <p:sldId id="272" r:id="rId15"/>
    <p:sldId id="273" r:id="rId16"/>
    <p:sldId id="275" r:id="rId17"/>
    <p:sldId id="277" r:id="rId18"/>
    <p:sldId id="274" r:id="rId19"/>
    <p:sldId id="276" r:id="rId20"/>
    <p:sldId id="278" r:id="rId21"/>
    <p:sldId id="279" r:id="rId22"/>
    <p:sldId id="280"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712"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820159-597E-4F7A-9127-FAF6CE4611F6}" type="datetimeFigureOut">
              <a:rPr lang="en-US" smtClean="0"/>
              <a:pPr/>
              <a:t>01/06/17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797403-38DB-4D36-B955-B434C83A00C8}" type="slidenum">
              <a:rPr lang="en-GB" smtClean="0"/>
              <a:pPr/>
              <a:t>‹#›</a:t>
            </a:fld>
            <a:endParaRPr lang="en-GB"/>
          </a:p>
        </p:txBody>
      </p:sp>
    </p:spTree>
    <p:extLst>
      <p:ext uri="{BB962C8B-B14F-4D97-AF65-F5344CB8AC3E}">
        <p14:creationId xmlns:p14="http://schemas.microsoft.com/office/powerpoint/2010/main" val="924920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7B797403-38DB-4D36-B955-B434C83A00C8}" type="slidenum">
              <a:rPr lang="en-GB" smtClean="0"/>
              <a:pPr/>
              <a:t>31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7BD1793-13BF-4D53-B48F-2E1BD0CDA2FC}" type="datetimeFigureOut">
              <a:rPr lang="en-US" smtClean="0"/>
              <a:pPr/>
              <a:t>01/06/17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BD1793-13BF-4D53-B48F-2E1BD0CDA2FC}" type="datetimeFigureOut">
              <a:rPr lang="en-US" smtClean="0"/>
              <a:pPr/>
              <a:t>01/06/17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BD1793-13BF-4D53-B48F-2E1BD0CDA2FC}" type="datetimeFigureOut">
              <a:rPr lang="en-US" smtClean="0"/>
              <a:pPr/>
              <a:t>01/06/17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BD1793-13BF-4D53-B48F-2E1BD0CDA2FC}" type="datetimeFigureOut">
              <a:rPr lang="en-US" smtClean="0"/>
              <a:pPr/>
              <a:t>01/06/17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BD1793-13BF-4D53-B48F-2E1BD0CDA2FC}" type="datetimeFigureOut">
              <a:rPr lang="en-US" smtClean="0"/>
              <a:pPr/>
              <a:t>01/06/17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7BD1793-13BF-4D53-B48F-2E1BD0CDA2FC}" type="datetimeFigureOut">
              <a:rPr lang="en-US" smtClean="0"/>
              <a:pPr/>
              <a:t>01/06/17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7BD1793-13BF-4D53-B48F-2E1BD0CDA2FC}" type="datetimeFigureOut">
              <a:rPr lang="en-US" smtClean="0"/>
              <a:pPr/>
              <a:t>01/06/17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7BD1793-13BF-4D53-B48F-2E1BD0CDA2FC}" type="datetimeFigureOut">
              <a:rPr lang="en-US" smtClean="0"/>
              <a:pPr/>
              <a:t>01/06/17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BD1793-13BF-4D53-B48F-2E1BD0CDA2FC}" type="datetimeFigureOut">
              <a:rPr lang="en-US" smtClean="0"/>
              <a:pPr/>
              <a:t>01/06/17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BD1793-13BF-4D53-B48F-2E1BD0CDA2FC}" type="datetimeFigureOut">
              <a:rPr lang="en-US" smtClean="0"/>
              <a:pPr/>
              <a:t>01/06/17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BD1793-13BF-4D53-B48F-2E1BD0CDA2FC}" type="datetimeFigureOut">
              <a:rPr lang="en-US" smtClean="0"/>
              <a:pPr/>
              <a:t>01/06/17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D6267C9-623E-4B23-B888-D5464F57B8E0}"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D1793-13BF-4D53-B48F-2E1BD0CDA2FC}" type="datetimeFigureOut">
              <a:rPr lang="en-US" smtClean="0"/>
              <a:pPr/>
              <a:t>01/06/17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267C9-623E-4B23-B888-D5464F57B8E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ngageconsultants.com/engage-blog/shopper-marketing/shopper-needs-are-different-to-consumer-need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4"/>
          <p:cNvPicPr>
            <a:picLocks noChangeAspect="1" noChangeArrowheads="1"/>
          </p:cNvPicPr>
          <p:nvPr/>
        </p:nvPicPr>
        <p:blipFill>
          <a:blip r:embed="rId2" cstate="email">
            <a:extLst>
              <a:ext uri="{28A0092B-C50C-407E-A947-70E740481C1C}">
                <a14:useLocalDpi xmlns:a14="http://schemas.microsoft.com/office/drawing/2010/main"/>
              </a:ext>
            </a:extLst>
          </a:blip>
          <a:srcRect l="2893" t="1195" r="3387" b="1593"/>
          <a:stretch>
            <a:fillRect/>
          </a:stretch>
        </p:blipFill>
        <p:spPr bwMode="auto">
          <a:xfrm>
            <a:off x="1142976" y="428604"/>
            <a:ext cx="6807059" cy="5958474"/>
          </a:xfrm>
          <a:prstGeom prst="rect">
            <a:avLst/>
          </a:prstGeom>
          <a:solidFill>
            <a:schemeClr val="accent1"/>
          </a:solidFill>
          <a:ln w="9525">
            <a:noFill/>
            <a:miter lim="800000"/>
            <a:headEnd/>
            <a:tailEnd/>
          </a:ln>
        </p:spPr>
      </p:pic>
      <p:pic>
        <p:nvPicPr>
          <p:cNvPr id="5" name="Picture 43" descr="Nigeria"/>
          <p:cNvPicPr>
            <a:picLocks noChangeAspect="1" noChangeArrowheads="1" noCrop="1"/>
          </p:cNvPicPr>
          <p:nvPr/>
        </p:nvPicPr>
        <p:blipFill>
          <a:blip r:embed="rId3" cstate="print"/>
          <a:srcRect/>
          <a:stretch>
            <a:fillRect/>
          </a:stretch>
        </p:blipFill>
        <p:spPr bwMode="auto">
          <a:xfrm>
            <a:off x="3000364" y="1785926"/>
            <a:ext cx="3002507" cy="1411258"/>
          </a:xfrm>
          <a:prstGeom prst="rect">
            <a:avLst/>
          </a:prstGeom>
          <a:noFill/>
          <a:ln w="9525">
            <a:noFill/>
            <a:miter lim="800000"/>
            <a:headEnd/>
            <a:tailEnd/>
          </a:ln>
        </p:spPr>
      </p:pic>
      <p:sp>
        <p:nvSpPr>
          <p:cNvPr id="2" name="Title 1"/>
          <p:cNvSpPr>
            <a:spLocks noGrp="1"/>
          </p:cNvSpPr>
          <p:nvPr>
            <p:ph type="ctrTitle"/>
          </p:nvPr>
        </p:nvSpPr>
        <p:spPr>
          <a:xfrm>
            <a:off x="685800" y="3000372"/>
            <a:ext cx="7772400" cy="1470025"/>
          </a:xfrm>
        </p:spPr>
        <p:txBody>
          <a:bodyPr/>
          <a:lstStyle/>
          <a:p>
            <a:r>
              <a:rPr lang="en-GB" b="1" dirty="0" smtClean="0"/>
              <a:t>Understanding / Winning With The Evolving Shopper &amp; Retailer</a:t>
            </a:r>
            <a:endParaRPr lang="en-GB" b="1"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24"/>
            <a:ext cx="9144064"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072594"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ABOUT ME…</a:t>
            </a:r>
            <a:endParaRPr lang="en-GB" b="1" dirty="0"/>
          </a:p>
        </p:txBody>
      </p:sp>
      <p:pic>
        <p:nvPicPr>
          <p:cNvPr id="1026" name="Picture 2"/>
          <p:cNvPicPr>
            <a:picLocks noChangeAspect="1" noChangeArrowheads="1"/>
          </p:cNvPicPr>
          <p:nvPr/>
        </p:nvPicPr>
        <p:blipFill>
          <a:blip r:embed="rId2"/>
          <a:srcRect/>
          <a:stretch>
            <a:fillRect/>
          </a:stretch>
        </p:blipFill>
        <p:spPr bwMode="auto">
          <a:xfrm>
            <a:off x="28547" y="1000108"/>
            <a:ext cx="1971685" cy="135731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357158" y="2643182"/>
            <a:ext cx="3190875" cy="11334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285720" y="4214818"/>
            <a:ext cx="1714512" cy="1428760"/>
          </a:xfrm>
          <a:prstGeom prst="rect">
            <a:avLst/>
          </a:prstGeom>
          <a:noFill/>
          <a:ln w="9525">
            <a:noFill/>
            <a:miter lim="800000"/>
            <a:headEnd/>
            <a:tailEnd/>
          </a:ln>
          <a:effectLst/>
        </p:spPr>
      </p:pic>
      <p:pic>
        <p:nvPicPr>
          <p:cNvPr id="7" name="Picture 6" descr="Fotolia_5994232_XS.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43306" y="1643050"/>
            <a:ext cx="2882902" cy="4643471"/>
          </a:xfrm>
          <a:prstGeom prst="rect">
            <a:avLst/>
          </a:prstGeom>
          <a:noFill/>
          <a:ln w="9525">
            <a:noFill/>
            <a:miter lim="800000"/>
            <a:headEnd/>
            <a:tailEnd/>
          </a:ln>
        </p:spPr>
      </p:pic>
      <p:pic>
        <p:nvPicPr>
          <p:cNvPr id="10" name="Picture 6" descr="https://lh5.googleusercontent.com/-JwbyMhkOzXo/V7cbuu57YfI/AAAAAAAAB_8/gngvJLM4fbg7A59zY_nJi7ZFRicjbDQhACJkC/s240-k-no/"/>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4282" y="5929330"/>
            <a:ext cx="2000264" cy="785818"/>
          </a:xfrm>
          <a:prstGeom prst="rect">
            <a:avLst/>
          </a:prstGeom>
          <a:noFill/>
        </p:spPr>
      </p:pic>
      <p:grpSp>
        <p:nvGrpSpPr>
          <p:cNvPr id="11" name="Group 10"/>
          <p:cNvGrpSpPr/>
          <p:nvPr/>
        </p:nvGrpSpPr>
        <p:grpSpPr>
          <a:xfrm>
            <a:off x="5929322" y="1285860"/>
            <a:ext cx="2643206" cy="1714512"/>
            <a:chOff x="5929322" y="1285860"/>
            <a:chExt cx="2643206" cy="1714512"/>
          </a:xfrm>
        </p:grpSpPr>
        <p:pic>
          <p:nvPicPr>
            <p:cNvPr id="8" name="Picture 7"/>
            <p:cNvPicPr/>
            <p:nvPr/>
          </p:nvPicPr>
          <p:blipFill>
            <a:blip r:embed="rId7" cstate="email">
              <a:extLst>
                <a:ext uri="{28A0092B-C50C-407E-A947-70E740481C1C}">
                  <a14:useLocalDpi xmlns:a14="http://schemas.microsoft.com/office/drawing/2010/main"/>
                </a:ext>
              </a:extLst>
            </a:blip>
            <a:srcRect/>
            <a:stretch>
              <a:fillRect/>
            </a:stretch>
          </p:blipFill>
          <p:spPr bwMode="auto">
            <a:xfrm>
              <a:off x="6500826" y="1285860"/>
              <a:ext cx="1357322" cy="1285884"/>
            </a:xfrm>
            <a:prstGeom prst="rect">
              <a:avLst/>
            </a:prstGeom>
            <a:noFill/>
            <a:ln w="9525">
              <a:noFill/>
              <a:miter lim="800000"/>
              <a:headEnd/>
              <a:tailEnd/>
            </a:ln>
          </p:spPr>
        </p:pic>
        <p:sp>
          <p:nvSpPr>
            <p:cNvPr id="9" name="Rounded Rectangle 8"/>
            <p:cNvSpPr/>
            <p:nvPr/>
          </p:nvSpPr>
          <p:spPr>
            <a:xfrm>
              <a:off x="5929322" y="2571744"/>
              <a:ext cx="2643206" cy="42862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solidFill>
                    <a:srgbClr val="FF0000"/>
                  </a:solidFill>
                </a:rPr>
                <a:t>Retail &amp; Expert Edge Limited</a:t>
              </a:r>
              <a:endParaRPr lang="en-GB" sz="1600" b="1" dirty="0">
                <a:solidFill>
                  <a:srgbClr val="FF0000"/>
                </a:solidFill>
              </a:endParaRPr>
            </a:p>
          </p:txBody>
        </p:sp>
      </p:gr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406" y="0"/>
            <a:ext cx="9072594"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143116"/>
            <a:ext cx="7772400" cy="1500187"/>
          </a:xfrm>
        </p:spPr>
        <p:txBody>
          <a:bodyPr anchor="ctr"/>
          <a:lstStyle/>
          <a:p>
            <a:pPr algn="ctr"/>
            <a:r>
              <a:rPr lang="en-GB" sz="5400" dirty="0" smtClean="0"/>
              <a:t>Winning At Retail Point</a:t>
            </a:r>
            <a:endParaRPr lang="en-GB" sz="540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Develop Key Activity Thrust</a:t>
            </a:r>
            <a:endParaRPr lang="en-GB" dirty="0"/>
          </a:p>
        </p:txBody>
      </p:sp>
      <p:sp>
        <p:nvSpPr>
          <p:cNvPr id="3" name="Content Placeholder 2"/>
          <p:cNvSpPr>
            <a:spLocks noGrp="1"/>
          </p:cNvSpPr>
          <p:nvPr>
            <p:ph idx="1"/>
          </p:nvPr>
        </p:nvSpPr>
        <p:spPr/>
        <p:txBody>
          <a:bodyPr>
            <a:normAutofit/>
          </a:bodyPr>
          <a:lstStyle/>
          <a:p>
            <a:endParaRPr lang="en-GB" sz="2400" b="1" dirty="0" smtClean="0"/>
          </a:p>
          <a:p>
            <a:r>
              <a:rPr lang="en-GB" sz="2400" b="1" dirty="0" smtClean="0"/>
              <a:t>     </a:t>
            </a:r>
            <a:r>
              <a:rPr lang="en-GB" sz="2400" b="1" i="1" dirty="0" smtClean="0"/>
              <a:t>Availability:</a:t>
            </a:r>
            <a:r>
              <a:rPr lang="en-GB" sz="2400" dirty="0" smtClean="0"/>
              <a:t> Which products should be available to buy in the retail environment or channel, and how should they be merchandised or laid out for shoppers? </a:t>
            </a:r>
          </a:p>
          <a:p>
            <a:r>
              <a:rPr lang="en-GB" sz="2400" b="1" dirty="0" smtClean="0"/>
              <a:t>      </a:t>
            </a:r>
            <a:r>
              <a:rPr lang="en-GB" sz="2400" b="1" i="1" dirty="0" smtClean="0"/>
              <a:t>Communication:</a:t>
            </a:r>
            <a:r>
              <a:rPr lang="en-GB" sz="2400" dirty="0" smtClean="0"/>
              <a:t> What messages, what media, and where should that media be positioned in the store?</a:t>
            </a:r>
          </a:p>
          <a:p>
            <a:r>
              <a:rPr lang="en-GB" sz="2400" b="1" dirty="0" smtClean="0"/>
              <a:t>      </a:t>
            </a:r>
            <a:r>
              <a:rPr lang="en-GB" sz="2400" b="1" i="1" dirty="0" smtClean="0"/>
              <a:t>Offer:</a:t>
            </a:r>
            <a:r>
              <a:rPr lang="en-GB" sz="2400" dirty="0" smtClean="0"/>
              <a:t> What long and short term prices should be applied, in absolute and relative terms? What offers, deals and promotions are OK, and what are not? How deep should deals be, and how frequently should they happen?</a:t>
            </a:r>
            <a:endParaRPr lang="en-GB" sz="2400"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Store Communications Mistakes</a:t>
            </a:r>
            <a:endParaRPr lang="en-GB" dirty="0"/>
          </a:p>
        </p:txBody>
      </p:sp>
      <p:sp>
        <p:nvSpPr>
          <p:cNvPr id="3" name="Content Placeholder 2"/>
          <p:cNvSpPr>
            <a:spLocks noGrp="1"/>
          </p:cNvSpPr>
          <p:nvPr>
            <p:ph idx="1"/>
          </p:nvPr>
        </p:nvSpPr>
        <p:spPr/>
        <p:txBody>
          <a:bodyPr>
            <a:normAutofit fontScale="85000" lnSpcReduction="20000"/>
          </a:bodyPr>
          <a:lstStyle/>
          <a:p>
            <a:pPr>
              <a:buNone/>
            </a:pPr>
            <a:r>
              <a:rPr lang="en-GB" sz="2000" b="1" dirty="0" smtClean="0"/>
              <a:t>Too </a:t>
            </a:r>
            <a:r>
              <a:rPr lang="en-GB" sz="2000" b="1" dirty="0"/>
              <a:t>many messages</a:t>
            </a:r>
            <a:endParaRPr lang="en-GB" sz="2000" dirty="0"/>
          </a:p>
          <a:p>
            <a:r>
              <a:rPr lang="en-GB" sz="2000" dirty="0"/>
              <a:t>I know. You love your brand. I’m sure its great. But very rarely are shoppers interested in hearing your full brand story. Depending on the category, you have minutes, maybe seconds to get a message across</a:t>
            </a:r>
            <a:r>
              <a:rPr lang="en-GB" sz="2000" dirty="0" smtClean="0"/>
              <a:t>. </a:t>
            </a:r>
            <a:r>
              <a:rPr lang="en-GB" sz="2000" dirty="0"/>
              <a:t>Shoppers are surrounded by </a:t>
            </a:r>
            <a:r>
              <a:rPr lang="en-GB" sz="2000" dirty="0" smtClean="0"/>
              <a:t>messages </a:t>
            </a:r>
            <a:r>
              <a:rPr lang="en-GB" sz="2000" dirty="0"/>
              <a:t>and when faced with messaging overload, they typically just zone </a:t>
            </a:r>
            <a:r>
              <a:rPr lang="en-GB" sz="2000" dirty="0" smtClean="0"/>
              <a:t>out</a:t>
            </a:r>
            <a:endParaRPr lang="en-GB" sz="2000" dirty="0"/>
          </a:p>
          <a:p>
            <a:pPr>
              <a:buNone/>
            </a:pPr>
            <a:endParaRPr lang="en-GB" sz="2000" b="1" dirty="0" smtClean="0"/>
          </a:p>
          <a:p>
            <a:pPr>
              <a:buNone/>
            </a:pPr>
            <a:r>
              <a:rPr lang="en-GB" sz="2000" b="1" dirty="0" smtClean="0"/>
              <a:t>Using </a:t>
            </a:r>
            <a:r>
              <a:rPr lang="en-GB" sz="2000" b="1" dirty="0"/>
              <a:t>the consumer message</a:t>
            </a:r>
            <a:endParaRPr lang="en-GB" sz="2000" dirty="0"/>
          </a:p>
          <a:p>
            <a:r>
              <a:rPr lang="en-GB" sz="2000" dirty="0" smtClean="0"/>
              <a:t>The </a:t>
            </a:r>
            <a:r>
              <a:rPr lang="en-GB" sz="2000" dirty="0"/>
              <a:t>shopper message needs to get the shopper to buy the product. It’s a different target (</a:t>
            </a:r>
            <a:r>
              <a:rPr lang="en-GB" sz="2000" dirty="0">
                <a:hlinkClick r:id="rId2"/>
              </a:rPr>
              <a:t>consumers and shoppers are not the same</a:t>
            </a:r>
            <a:r>
              <a:rPr lang="en-GB" sz="2000" dirty="0"/>
              <a:t>), a different marketing objective, and a different environment</a:t>
            </a:r>
            <a:r>
              <a:rPr lang="en-GB" sz="2000" dirty="0" smtClean="0"/>
              <a:t>. </a:t>
            </a:r>
            <a:r>
              <a:rPr lang="en-GB" sz="2000" dirty="0"/>
              <a:t>I’m not saying ignore the core brand message, just that it might not be the best way to get shoppers to </a:t>
            </a:r>
            <a:r>
              <a:rPr lang="en-GB" sz="2000" dirty="0" smtClean="0"/>
              <a:t>buy.</a:t>
            </a:r>
          </a:p>
          <a:p>
            <a:pPr>
              <a:buNone/>
            </a:pPr>
            <a:endParaRPr lang="en-GB" sz="2000" b="1" dirty="0" smtClean="0"/>
          </a:p>
          <a:p>
            <a:pPr>
              <a:buNone/>
            </a:pPr>
            <a:r>
              <a:rPr lang="en-GB" sz="2000" b="1" dirty="0" smtClean="0"/>
              <a:t>Putting </a:t>
            </a:r>
            <a:r>
              <a:rPr lang="en-GB" sz="2000" b="1" dirty="0"/>
              <a:t>the message in the wrong place</a:t>
            </a:r>
            <a:endParaRPr lang="en-GB" sz="2000" dirty="0"/>
          </a:p>
          <a:p>
            <a:r>
              <a:rPr lang="en-GB" sz="2000" dirty="0"/>
              <a:t>Too often the location of messages is dictated by </a:t>
            </a:r>
            <a:r>
              <a:rPr lang="en-GB" sz="2000" dirty="0" smtClean="0"/>
              <a:t>retailers </a:t>
            </a:r>
            <a:r>
              <a:rPr lang="en-GB" sz="2000" dirty="0"/>
              <a:t>or by shopper marketer indifference. Shelf signage goes in front of the brand in perhaps 90% of occasions. Yet often the target shopper goes nowhere near your brand! The only shoppers you can guarantee to go to that part of the fixture are your current shoppers on the day that they are already planning to buy your brand. </a:t>
            </a:r>
          </a:p>
          <a:p>
            <a:endParaRPr lang="en-GB" sz="2000"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71488"/>
            <a:ext cx="8229600" cy="1143000"/>
          </a:xfrm>
        </p:spPr>
        <p:txBody>
          <a:bodyPr>
            <a:normAutofit fontScale="90000"/>
          </a:bodyPr>
          <a:lstStyle/>
          <a:p>
            <a:pPr algn="l"/>
            <a:r>
              <a:rPr lang="en-GB" sz="3600" b="1" dirty="0" smtClean="0"/>
              <a:t/>
            </a:r>
            <a:br>
              <a:rPr lang="en-GB" sz="3600" b="1" dirty="0" smtClean="0"/>
            </a:br>
            <a:r>
              <a:rPr lang="en-GB" sz="3600" b="1" dirty="0" smtClean="0"/>
              <a:t>Getting in-store marketing communication right</a:t>
            </a:r>
            <a:r>
              <a:rPr lang="en-GB" dirty="0" smtClean="0"/>
              <a:t/>
            </a:r>
            <a:br>
              <a:rPr lang="en-GB" dirty="0" smtClean="0"/>
            </a:br>
            <a:endParaRPr lang="en-GB" dirty="0"/>
          </a:p>
        </p:txBody>
      </p:sp>
      <p:sp>
        <p:nvSpPr>
          <p:cNvPr id="3" name="Content Placeholder 2"/>
          <p:cNvSpPr>
            <a:spLocks noGrp="1"/>
          </p:cNvSpPr>
          <p:nvPr>
            <p:ph idx="1"/>
          </p:nvPr>
        </p:nvSpPr>
        <p:spPr>
          <a:xfrm>
            <a:off x="457200" y="660399"/>
            <a:ext cx="8229600" cy="5626121"/>
          </a:xfrm>
        </p:spPr>
        <p:txBody>
          <a:bodyPr>
            <a:normAutofit/>
          </a:bodyPr>
          <a:lstStyle/>
          <a:p>
            <a:pPr>
              <a:buNone/>
            </a:pPr>
            <a:endParaRPr lang="en-GB" sz="2400" b="1" dirty="0" smtClean="0"/>
          </a:p>
          <a:p>
            <a:pPr>
              <a:buNone/>
            </a:pPr>
            <a:endParaRPr lang="en-GB" sz="2400" b="1" dirty="0" smtClean="0"/>
          </a:p>
          <a:p>
            <a:pPr>
              <a:buNone/>
            </a:pPr>
            <a:endParaRPr lang="en-GB" sz="2000" b="1" dirty="0" smtClean="0"/>
          </a:p>
          <a:p>
            <a:pPr>
              <a:buNone/>
            </a:pPr>
            <a:endParaRPr lang="en-GB" sz="2000" b="1" dirty="0" smtClean="0"/>
          </a:p>
          <a:p>
            <a:pPr>
              <a:buNone/>
            </a:pPr>
            <a:r>
              <a:rPr lang="en-GB" sz="2000" b="1" dirty="0" smtClean="0"/>
              <a:t>Know </a:t>
            </a:r>
            <a:r>
              <a:rPr lang="en-GB" sz="2000" b="1" dirty="0"/>
              <a:t>who your target shopper (for this activity</a:t>
            </a:r>
            <a:r>
              <a:rPr lang="en-GB" sz="2000" b="1" dirty="0" smtClean="0"/>
              <a:t>)</a:t>
            </a:r>
            <a:endParaRPr lang="en-GB" sz="2000" dirty="0"/>
          </a:p>
          <a:p>
            <a:r>
              <a:rPr lang="en-GB" sz="2000" dirty="0"/>
              <a:t>All marketing communication is about focus and targeting, and shopper marketing communication is no exception</a:t>
            </a:r>
            <a:r>
              <a:rPr lang="en-GB" sz="2000" dirty="0" smtClean="0"/>
              <a:t>. </a:t>
            </a:r>
            <a:r>
              <a:rPr lang="en-GB" sz="2000" dirty="0"/>
              <a:t>We’re talking about the shopper you want to act on this </a:t>
            </a:r>
            <a:r>
              <a:rPr lang="en-GB" sz="2000" dirty="0" smtClean="0"/>
              <a:t>communication</a:t>
            </a:r>
            <a:endParaRPr lang="en-GB" sz="2000" dirty="0"/>
          </a:p>
          <a:p>
            <a:pPr>
              <a:buNone/>
            </a:pPr>
            <a:endParaRPr lang="en-GB" sz="2000" b="1" dirty="0" smtClean="0"/>
          </a:p>
          <a:p>
            <a:pPr>
              <a:buNone/>
            </a:pPr>
            <a:r>
              <a:rPr lang="en-GB" sz="2000" b="1" dirty="0" smtClean="0"/>
              <a:t>Place </a:t>
            </a:r>
            <a:r>
              <a:rPr lang="en-GB" sz="2000" b="1" dirty="0"/>
              <a:t>your in-store marketing communication where those shoppers are likely to be</a:t>
            </a:r>
            <a:endParaRPr lang="en-GB" sz="2000" dirty="0"/>
          </a:p>
          <a:p>
            <a:r>
              <a:rPr lang="en-GB" sz="2000" dirty="0"/>
              <a:t>If you know your target shopper, you can work out where the best place might be to engage them with this </a:t>
            </a:r>
            <a:r>
              <a:rPr lang="en-GB" sz="2000" dirty="0" smtClean="0"/>
              <a:t>message</a:t>
            </a:r>
            <a:endParaRPr lang="en-GB" sz="2000" dirty="0"/>
          </a:p>
          <a:p>
            <a:endParaRPr lang="en-GB" sz="2400" dirty="0"/>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endParaRPr lang="en-GB" sz="2000" b="1" dirty="0" smtClean="0"/>
          </a:p>
          <a:p>
            <a:pPr>
              <a:buNone/>
            </a:pPr>
            <a:endParaRPr lang="en-GB" sz="2000" b="1" dirty="0" smtClean="0"/>
          </a:p>
          <a:p>
            <a:pPr>
              <a:buNone/>
            </a:pPr>
            <a:r>
              <a:rPr lang="en-GB" sz="2000" b="1" dirty="0" smtClean="0"/>
              <a:t>Understand how much time you have to engage with your in-store marketing communication</a:t>
            </a:r>
            <a:endParaRPr lang="en-GB" sz="2000" dirty="0" smtClean="0"/>
          </a:p>
          <a:p>
            <a:r>
              <a:rPr lang="en-GB" sz="2000" dirty="0" smtClean="0"/>
              <a:t>Based on your understanding of the target shopper and their current behaviour, you can get a sense of how long you have to communicate. If your marketing communication is brilliantly arresting, then you may be able to stop the shopper in their tracks and get you a little more time</a:t>
            </a:r>
          </a:p>
          <a:p>
            <a:pPr>
              <a:buNone/>
            </a:pPr>
            <a:endParaRPr lang="en-GB" sz="2000"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endParaRPr lang="en-GB" sz="2000" b="1" dirty="0" smtClean="0"/>
          </a:p>
          <a:p>
            <a:pPr>
              <a:buNone/>
            </a:pPr>
            <a:r>
              <a:rPr lang="en-GB" sz="2000" b="1" dirty="0" smtClean="0"/>
              <a:t>Target </a:t>
            </a:r>
            <a:r>
              <a:rPr lang="en-GB" sz="2000" b="1" dirty="0"/>
              <a:t>your in-store marketing communication message on the key barriers to purchase, or the key reason to buy now</a:t>
            </a:r>
            <a:endParaRPr lang="en-GB" sz="2000" dirty="0"/>
          </a:p>
          <a:p>
            <a:pPr>
              <a:buNone/>
            </a:pPr>
            <a:r>
              <a:rPr lang="en-GB" sz="2000" dirty="0" smtClean="0"/>
              <a:t>       So </a:t>
            </a:r>
            <a:r>
              <a:rPr lang="en-GB" sz="2000" dirty="0"/>
              <a:t>we can’t tell our whole brand story, so what do we need to communicate? Typically there are three key considerations</a:t>
            </a:r>
            <a:r>
              <a:rPr lang="en-GB" sz="2000" dirty="0" smtClean="0"/>
              <a:t>:</a:t>
            </a:r>
          </a:p>
          <a:p>
            <a:r>
              <a:rPr lang="en-GB" sz="2000" dirty="0"/>
              <a:t>What does the target shopper already know? </a:t>
            </a:r>
          </a:p>
          <a:p>
            <a:r>
              <a:rPr lang="en-GB" sz="2000" dirty="0"/>
              <a:t>What communication is already there? </a:t>
            </a:r>
          </a:p>
          <a:p>
            <a:r>
              <a:rPr lang="en-GB" sz="2000" dirty="0"/>
              <a:t>What is critical to turn the shopper into a buyer</a:t>
            </a:r>
            <a:r>
              <a:rPr lang="en-GB" sz="2000" dirty="0" smtClean="0"/>
              <a:t>? </a:t>
            </a:r>
            <a:r>
              <a:rPr lang="en-GB" sz="2000" dirty="0"/>
              <a:t>These should be the focus of your shopper marketing </a:t>
            </a:r>
            <a:r>
              <a:rPr lang="en-GB" sz="2000" dirty="0" smtClean="0"/>
              <a:t>communication</a:t>
            </a:r>
            <a:endParaRPr lang="en-GB" sz="2000" dirty="0"/>
          </a:p>
          <a:p>
            <a:pPr>
              <a:buNone/>
            </a:pPr>
            <a:endParaRPr lang="en-GB" sz="2000" dirty="0"/>
          </a:p>
          <a:p>
            <a:endParaRPr lang="en-GB" sz="2000" dirty="0"/>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214554"/>
            <a:ext cx="7772400" cy="1500187"/>
          </a:xfrm>
        </p:spPr>
        <p:txBody>
          <a:bodyPr anchor="ctr"/>
          <a:lstStyle/>
          <a:p>
            <a:pPr algn="ctr"/>
            <a:r>
              <a:rPr lang="en-GB" sz="4000" dirty="0" smtClean="0"/>
              <a:t>TRENDS IN THE RETAIL INDUSTRY</a:t>
            </a:r>
            <a:endParaRPr lang="en-GB" sz="40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Presentation Flow..</a:t>
            </a:r>
            <a:endParaRPr lang="en-GB" dirty="0"/>
          </a:p>
        </p:txBody>
      </p:sp>
      <p:sp>
        <p:nvSpPr>
          <p:cNvPr id="3" name="Content Placeholder 2"/>
          <p:cNvSpPr>
            <a:spLocks noGrp="1"/>
          </p:cNvSpPr>
          <p:nvPr>
            <p:ph idx="1"/>
          </p:nvPr>
        </p:nvSpPr>
        <p:spPr/>
        <p:txBody>
          <a:bodyPr/>
          <a:lstStyle/>
          <a:p>
            <a:endParaRPr lang="en-GB" dirty="0" smtClean="0"/>
          </a:p>
          <a:p>
            <a:r>
              <a:rPr lang="en-GB" dirty="0" smtClean="0"/>
              <a:t>Nigeria Macro Environment</a:t>
            </a:r>
          </a:p>
          <a:p>
            <a:r>
              <a:rPr lang="en-GB" dirty="0" smtClean="0"/>
              <a:t>Understanding the shopper</a:t>
            </a:r>
          </a:p>
          <a:p>
            <a:r>
              <a:rPr lang="en-GB" dirty="0" smtClean="0"/>
              <a:t>Understanding the retail environment</a:t>
            </a:r>
          </a:p>
          <a:p>
            <a:r>
              <a:rPr lang="en-GB" dirty="0" smtClean="0"/>
              <a:t>Trends in the retail industry</a:t>
            </a:r>
          </a:p>
          <a:p>
            <a:r>
              <a:rPr lang="en-GB" dirty="0" smtClean="0"/>
              <a:t>END</a:t>
            </a: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Promote Quality &amp; Flourish</a:t>
            </a:r>
            <a:endParaRPr lang="en-GB" dirty="0"/>
          </a:p>
        </p:txBody>
      </p:sp>
      <p:sp>
        <p:nvSpPr>
          <p:cNvPr id="3" name="Content Placeholder 2"/>
          <p:cNvSpPr>
            <a:spLocks noGrp="1"/>
          </p:cNvSpPr>
          <p:nvPr>
            <p:ph idx="1"/>
          </p:nvPr>
        </p:nvSpPr>
        <p:spPr/>
        <p:txBody>
          <a:bodyPr>
            <a:normAutofit fontScale="92500" lnSpcReduction="10000"/>
          </a:bodyPr>
          <a:lstStyle/>
          <a:p>
            <a:r>
              <a:rPr lang="en-GB" dirty="0"/>
              <a:t>These days, you can find pretty much any information you want online — and because that’s the case, shoppers are no longer content not knowing everything about the products they’re purchasing</a:t>
            </a:r>
            <a:r>
              <a:rPr lang="en-GB" dirty="0" smtClean="0"/>
              <a:t>.</a:t>
            </a:r>
          </a:p>
          <a:p>
            <a:r>
              <a:rPr lang="en-GB" dirty="0"/>
              <a:t>Consumers are becoming more interested and invested in where their money’s going rather than simply what it’s buying, which means it’s not enough anymore to sell high-quality products with no information on their </a:t>
            </a:r>
            <a:r>
              <a:rPr lang="en-GB" dirty="0" smtClean="0"/>
              <a:t>back stories</a:t>
            </a:r>
            <a:endParaRPr lang="en-GB" dirty="0"/>
          </a:p>
          <a:p>
            <a:pPr>
              <a:buNone/>
            </a:pPr>
            <a:endParaRPr lang="en-GB"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Unique In store Experience</a:t>
            </a:r>
            <a:endParaRPr lang="en-GB" dirty="0"/>
          </a:p>
        </p:txBody>
      </p:sp>
      <p:sp>
        <p:nvSpPr>
          <p:cNvPr id="3" name="Content Placeholder 2"/>
          <p:cNvSpPr>
            <a:spLocks noGrp="1"/>
          </p:cNvSpPr>
          <p:nvPr>
            <p:ph idx="1"/>
          </p:nvPr>
        </p:nvSpPr>
        <p:spPr/>
        <p:txBody>
          <a:bodyPr/>
          <a:lstStyle/>
          <a:p>
            <a:r>
              <a:rPr lang="en-GB" dirty="0"/>
              <a:t>Retailers who can provide unique in-store experiences will be king </a:t>
            </a:r>
            <a:r>
              <a:rPr lang="en-GB" dirty="0" smtClean="0"/>
              <a:t>going forward. </a:t>
            </a:r>
            <a:r>
              <a:rPr lang="en-GB" dirty="0"/>
              <a:t>After all, the only way to justify a customer making the trip to your store rather than shopping online is to give him an experience he can’t get anywhere else.</a:t>
            </a:r>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Smaller Stores Are In….</a:t>
            </a:r>
            <a:endParaRPr lang="en-GB" dirty="0"/>
          </a:p>
        </p:txBody>
      </p:sp>
      <p:sp>
        <p:nvSpPr>
          <p:cNvPr id="3" name="Content Placeholder 2"/>
          <p:cNvSpPr>
            <a:spLocks noGrp="1"/>
          </p:cNvSpPr>
          <p:nvPr>
            <p:ph idx="1"/>
          </p:nvPr>
        </p:nvSpPr>
        <p:spPr/>
        <p:txBody>
          <a:bodyPr>
            <a:normAutofit fontScale="92500" lnSpcReduction="10000"/>
          </a:bodyPr>
          <a:lstStyle/>
          <a:p>
            <a:r>
              <a:rPr lang="en-GB" dirty="0"/>
              <a:t>Consumers don’t want to waste precious time wandering around the endless aisles of enormous stores anymore. Instead, they want ease and efficiency in the form of smaller stores with specialized selections.</a:t>
            </a:r>
          </a:p>
          <a:p>
            <a:r>
              <a:rPr lang="en-GB" dirty="0"/>
              <a:t>There are other benefits to smaller stores as well. They cost less money to open and </a:t>
            </a:r>
            <a:r>
              <a:rPr lang="en-GB" dirty="0" smtClean="0"/>
              <a:t>operate + </a:t>
            </a:r>
            <a:r>
              <a:rPr lang="en-GB" dirty="0"/>
              <a:t>they take up less space in urban environments, allowing retailers to capitalize on the potential of large population </a:t>
            </a:r>
            <a:r>
              <a:rPr lang="en-GB" dirty="0" smtClean="0"/>
              <a:t>centres</a:t>
            </a:r>
            <a:r>
              <a:rPr lang="en-GB" dirty="0"/>
              <a:t>.</a:t>
            </a:r>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Specialty Stores Will Thrive</a:t>
            </a:r>
            <a:endParaRPr lang="en-GB" dirty="0"/>
          </a:p>
        </p:txBody>
      </p:sp>
      <p:sp>
        <p:nvSpPr>
          <p:cNvPr id="3" name="Content Placeholder 2"/>
          <p:cNvSpPr>
            <a:spLocks noGrp="1"/>
          </p:cNvSpPr>
          <p:nvPr>
            <p:ph idx="1"/>
          </p:nvPr>
        </p:nvSpPr>
        <p:spPr/>
        <p:txBody>
          <a:bodyPr>
            <a:normAutofit fontScale="85000" lnSpcReduction="20000"/>
          </a:bodyPr>
          <a:lstStyle/>
          <a:p>
            <a:r>
              <a:rPr lang="en-GB" dirty="0"/>
              <a:t>Specialty stores tend to stock carefully </a:t>
            </a:r>
            <a:r>
              <a:rPr lang="en-GB" dirty="0" err="1"/>
              <a:t>curated</a:t>
            </a:r>
            <a:r>
              <a:rPr lang="en-GB" dirty="0"/>
              <a:t> selections (often of local wares and artisanal products), and they’re generally considered trendier than old-school department stores. These details cater to </a:t>
            </a:r>
            <a:r>
              <a:rPr lang="en-GB" dirty="0" err="1"/>
              <a:t>millennials</a:t>
            </a:r>
            <a:r>
              <a:rPr lang="en-GB" dirty="0"/>
              <a:t> — who are, of course, today’s most sought-after shoppers.</a:t>
            </a:r>
          </a:p>
          <a:p>
            <a:r>
              <a:rPr lang="en-GB" dirty="0"/>
              <a:t>Specialty stores also tend to provide better in-store experiences for their customers, with more knowledgeable staff, better prices, and more personalized service. By offering all this, specialty stores prove their advantages over department stores and develop direct relationships with their customers</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1143000"/>
          </a:xfrm>
        </p:spPr>
        <p:txBody>
          <a:bodyPr/>
          <a:lstStyle/>
          <a:p>
            <a:r>
              <a:rPr lang="en-GB" dirty="0" smtClean="0"/>
              <a:t>Data Is Significant</a:t>
            </a:r>
            <a:endParaRPr lang="en-GB" dirty="0"/>
          </a:p>
        </p:txBody>
      </p:sp>
      <p:sp>
        <p:nvSpPr>
          <p:cNvPr id="3" name="Content Placeholder 2"/>
          <p:cNvSpPr>
            <a:spLocks noGrp="1"/>
          </p:cNvSpPr>
          <p:nvPr>
            <p:ph idx="1"/>
          </p:nvPr>
        </p:nvSpPr>
        <p:spPr>
          <a:xfrm>
            <a:off x="457200" y="1000108"/>
            <a:ext cx="8229600" cy="5572164"/>
          </a:xfrm>
        </p:spPr>
        <p:txBody>
          <a:bodyPr>
            <a:noAutofit/>
          </a:bodyPr>
          <a:lstStyle/>
          <a:p>
            <a:endParaRPr lang="en-GB" sz="2400" dirty="0" smtClean="0"/>
          </a:p>
          <a:p>
            <a:endParaRPr lang="en-GB" sz="2400" dirty="0" smtClean="0"/>
          </a:p>
          <a:p>
            <a:r>
              <a:rPr lang="en-GB" sz="2400" dirty="0" smtClean="0"/>
              <a:t>Using </a:t>
            </a:r>
            <a:r>
              <a:rPr lang="en-GB" sz="2400" dirty="0"/>
              <a:t>data is going to become such a key factor for success in growing your business. It influences so many important aspects of business: productivity, growth, </a:t>
            </a:r>
            <a:r>
              <a:rPr lang="en-GB" sz="2400" dirty="0" smtClean="0"/>
              <a:t>innovation and more</a:t>
            </a:r>
          </a:p>
          <a:p>
            <a:r>
              <a:rPr lang="en-GB" sz="2400" dirty="0" smtClean="0"/>
              <a:t>Retailers will need to pay close mind to up skilling themselves and their staff to be able to analyze and understand the data they collect and how to use it. Retailers who use data effectively can potentially increase operating margins by more than 60% </a:t>
            </a:r>
            <a:r>
              <a:rPr lang="en-GB" sz="2400" dirty="0"/>
              <a:t/>
            </a:r>
            <a:br>
              <a:rPr lang="en-GB" sz="2400" dirty="0"/>
            </a:br>
            <a:r>
              <a:rPr lang="en-GB" sz="2400" dirty="0"/>
              <a:t/>
            </a:r>
            <a:br>
              <a:rPr lang="en-GB" sz="2400" dirty="0"/>
            </a:br>
            <a:endParaRPr lang="en-GB" sz="2400"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0166" y="2285992"/>
            <a:ext cx="6308330" cy="156966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9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THANK YOU</a:t>
            </a:r>
            <a:endParaRPr lang="en-US" sz="9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Nigeria’s Current Economic Climate</a:t>
            </a:r>
            <a:endParaRPr lang="en-GB" dirty="0"/>
          </a:p>
        </p:txBody>
      </p:sp>
      <p:sp>
        <p:nvSpPr>
          <p:cNvPr id="3" name="Text Placeholder 2"/>
          <p:cNvSpPr>
            <a:spLocks noGrp="1"/>
          </p:cNvSpPr>
          <p:nvPr>
            <p:ph type="body" idx="1"/>
          </p:nvPr>
        </p:nvSpPr>
        <p:spPr/>
        <p:txBody>
          <a:bodyPr/>
          <a:lstStyle/>
          <a:p>
            <a:r>
              <a:rPr lang="en-GB" dirty="0" smtClean="0"/>
              <a:t>Macro Economic Conditions</a:t>
            </a:r>
            <a:endParaRPr lang="en-GB" dirty="0"/>
          </a:p>
        </p:txBody>
      </p:sp>
      <p:sp>
        <p:nvSpPr>
          <p:cNvPr id="4" name="Content Placeholder 3"/>
          <p:cNvSpPr>
            <a:spLocks noGrp="1"/>
          </p:cNvSpPr>
          <p:nvPr>
            <p:ph sz="half" idx="2"/>
          </p:nvPr>
        </p:nvSpPr>
        <p:spPr/>
        <p:txBody>
          <a:bodyPr/>
          <a:lstStyle/>
          <a:p>
            <a:r>
              <a:rPr lang="en-GB" dirty="0" smtClean="0"/>
              <a:t>Slump in oil price</a:t>
            </a:r>
          </a:p>
          <a:p>
            <a:r>
              <a:rPr lang="en-GB" dirty="0" smtClean="0"/>
              <a:t>Decline in foreign reserves</a:t>
            </a:r>
          </a:p>
          <a:p>
            <a:r>
              <a:rPr lang="en-GB" dirty="0" smtClean="0"/>
              <a:t>Decline in Naira</a:t>
            </a:r>
          </a:p>
          <a:p>
            <a:r>
              <a:rPr lang="en-GB" dirty="0" smtClean="0"/>
              <a:t>Rise in cost of imported raw materials</a:t>
            </a:r>
          </a:p>
          <a:p>
            <a:r>
              <a:rPr lang="en-GB" dirty="0" smtClean="0"/>
              <a:t>Insecurity in the North, SS &amp; SE</a:t>
            </a:r>
          </a:p>
          <a:p>
            <a:r>
              <a:rPr lang="en-GB" dirty="0" smtClean="0"/>
              <a:t>High inflation: 17.2% (April 2017)</a:t>
            </a:r>
          </a:p>
          <a:p>
            <a:pPr>
              <a:buNone/>
            </a:pPr>
            <a:endParaRPr lang="en-GB" dirty="0" smtClean="0"/>
          </a:p>
          <a:p>
            <a:endParaRPr lang="en-GB" dirty="0" smtClean="0"/>
          </a:p>
          <a:p>
            <a:endParaRPr lang="en-GB" dirty="0"/>
          </a:p>
        </p:txBody>
      </p:sp>
      <p:sp>
        <p:nvSpPr>
          <p:cNvPr id="5" name="Text Placeholder 4"/>
          <p:cNvSpPr>
            <a:spLocks noGrp="1"/>
          </p:cNvSpPr>
          <p:nvPr>
            <p:ph type="body" sz="quarter" idx="3"/>
          </p:nvPr>
        </p:nvSpPr>
        <p:spPr/>
        <p:txBody>
          <a:bodyPr/>
          <a:lstStyle/>
          <a:p>
            <a:r>
              <a:rPr lang="en-GB" dirty="0" smtClean="0"/>
              <a:t>Why  Are We In Recession?</a:t>
            </a:r>
            <a:endParaRPr lang="en-GB" dirty="0"/>
          </a:p>
        </p:txBody>
      </p:sp>
      <p:sp>
        <p:nvSpPr>
          <p:cNvPr id="6" name="Content Placeholder 5"/>
          <p:cNvSpPr>
            <a:spLocks noGrp="1"/>
          </p:cNvSpPr>
          <p:nvPr>
            <p:ph sz="quarter" idx="4"/>
          </p:nvPr>
        </p:nvSpPr>
        <p:spPr>
          <a:xfrm>
            <a:off x="4645025" y="2071678"/>
            <a:ext cx="4041775" cy="4683125"/>
          </a:xfrm>
        </p:spPr>
        <p:txBody>
          <a:bodyPr>
            <a:noAutofit/>
          </a:bodyPr>
          <a:lstStyle/>
          <a:p>
            <a:r>
              <a:rPr lang="en-GB" sz="1800" dirty="0" smtClean="0"/>
              <a:t>Legacy factors:</a:t>
            </a:r>
          </a:p>
          <a:p>
            <a:pPr>
              <a:buNone/>
            </a:pPr>
            <a:r>
              <a:rPr lang="en-GB" sz="1800" dirty="0" smtClean="0"/>
              <a:t>     - oil dependency (Govt. Revenue 70%+ last 3 years, FX income 95%+ last 3 years)</a:t>
            </a:r>
          </a:p>
          <a:p>
            <a:pPr>
              <a:buNone/>
            </a:pPr>
            <a:r>
              <a:rPr lang="en-GB" sz="1800" dirty="0" smtClean="0"/>
              <a:t>     - Oil collapse – From $100 </a:t>
            </a:r>
            <a:r>
              <a:rPr lang="en-GB" sz="1800" dirty="0" err="1" smtClean="0"/>
              <a:t>pb</a:t>
            </a:r>
            <a:r>
              <a:rPr lang="en-GB" sz="1800" dirty="0" smtClean="0"/>
              <a:t> to $50 </a:t>
            </a:r>
            <a:r>
              <a:rPr lang="en-GB" sz="1800" dirty="0" err="1" smtClean="0"/>
              <a:t>pb</a:t>
            </a:r>
            <a:endParaRPr lang="en-GB" sz="1800" dirty="0" smtClean="0"/>
          </a:p>
          <a:p>
            <a:pPr>
              <a:buNone/>
            </a:pPr>
            <a:r>
              <a:rPr lang="en-GB" sz="1800" dirty="0" smtClean="0"/>
              <a:t>     - Fiscal leakages and corruption</a:t>
            </a:r>
          </a:p>
          <a:p>
            <a:r>
              <a:rPr lang="en-GB" sz="1800" dirty="0" smtClean="0"/>
              <a:t>Policy factors:</a:t>
            </a:r>
          </a:p>
          <a:p>
            <a:pPr>
              <a:buNone/>
            </a:pPr>
            <a:r>
              <a:rPr lang="en-GB" sz="1800" dirty="0" smtClean="0"/>
              <a:t>      - No government for 7 months in 2015</a:t>
            </a:r>
          </a:p>
          <a:p>
            <a:pPr>
              <a:buNone/>
            </a:pPr>
            <a:r>
              <a:rPr lang="en-GB" sz="1800" dirty="0" smtClean="0"/>
              <a:t>      - Policy vacuum (No clarity over economic policy)</a:t>
            </a:r>
          </a:p>
          <a:p>
            <a:pPr>
              <a:buNone/>
            </a:pPr>
            <a:r>
              <a:rPr lang="en-GB" sz="1800" dirty="0" smtClean="0"/>
              <a:t>      - Weak economic cabinet</a:t>
            </a:r>
          </a:p>
          <a:p>
            <a:pPr>
              <a:buNone/>
            </a:pPr>
            <a:r>
              <a:rPr lang="en-GB" sz="1800" dirty="0" smtClean="0"/>
              <a:t>      - Wrong policy choices especially FX </a:t>
            </a:r>
            <a:r>
              <a:rPr lang="en-GB" sz="1800" smtClean="0"/>
              <a:t>policy </a:t>
            </a:r>
            <a:endParaRPr lang="en-GB"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24"/>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438" y="0"/>
            <a:ext cx="9072594" cy="6858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 y="0"/>
            <a:ext cx="9144032" cy="68580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TotalTime>
  <Words>1106</Words>
  <Application>Microsoft Macintosh PowerPoint</Application>
  <PresentationFormat>On-screen Show (4:3)</PresentationFormat>
  <Paragraphs>84</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Understanding / Winning With The Evolving Shopper &amp; Retailer</vt:lpstr>
      <vt:lpstr>ABOUT ME…</vt:lpstr>
      <vt:lpstr>Presentation Flow..</vt:lpstr>
      <vt:lpstr>Nigeria’s Current Economic Climate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 Key Activity Thrust</vt:lpstr>
      <vt:lpstr>In Store Communications Mistakes</vt:lpstr>
      <vt:lpstr> Getting in-store marketing communication right </vt:lpstr>
      <vt:lpstr>PowerPoint Presentation</vt:lpstr>
      <vt:lpstr>PowerPoint Presentation</vt:lpstr>
      <vt:lpstr>PowerPoint Presentation</vt:lpstr>
      <vt:lpstr>Promote Quality &amp; Flourish</vt:lpstr>
      <vt:lpstr>Unique In store Experience</vt:lpstr>
      <vt:lpstr>Smaller Stores Are In….</vt:lpstr>
      <vt:lpstr>Specialty Stores Will Thrive</vt:lpstr>
      <vt:lpstr>Data Is Significant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 Winning With The Evolving Shopper &amp; Retailer</dc:title>
  <dc:creator>Emeka</dc:creator>
  <cp:lastModifiedBy>Olusegun Bright</cp:lastModifiedBy>
  <cp:revision>37</cp:revision>
  <dcterms:created xsi:type="dcterms:W3CDTF">2017-04-21T11:35:08Z</dcterms:created>
  <dcterms:modified xsi:type="dcterms:W3CDTF">2017-06-01T04:36:53Z</dcterms:modified>
</cp:coreProperties>
</file>