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32"/>
  </p:notesMasterIdLst>
  <p:handoutMasterIdLst>
    <p:handoutMasterId r:id="rId33"/>
  </p:handoutMasterIdLst>
  <p:sldIdLst>
    <p:sldId id="394" r:id="rId2"/>
    <p:sldId id="345" r:id="rId3"/>
    <p:sldId id="320" r:id="rId4"/>
    <p:sldId id="419" r:id="rId5"/>
    <p:sldId id="399" r:id="rId6"/>
    <p:sldId id="424" r:id="rId7"/>
    <p:sldId id="408" r:id="rId8"/>
    <p:sldId id="398" r:id="rId9"/>
    <p:sldId id="421" r:id="rId10"/>
    <p:sldId id="422" r:id="rId11"/>
    <p:sldId id="423" r:id="rId12"/>
    <p:sldId id="346" r:id="rId13"/>
    <p:sldId id="425" r:id="rId14"/>
    <p:sldId id="426" r:id="rId15"/>
    <p:sldId id="427" r:id="rId16"/>
    <p:sldId id="428" r:id="rId17"/>
    <p:sldId id="334" r:id="rId18"/>
    <p:sldId id="429" r:id="rId19"/>
    <p:sldId id="430" r:id="rId20"/>
    <p:sldId id="431" r:id="rId21"/>
    <p:sldId id="432" r:id="rId22"/>
    <p:sldId id="436" r:id="rId23"/>
    <p:sldId id="438" r:id="rId24"/>
    <p:sldId id="439" r:id="rId25"/>
    <p:sldId id="437" r:id="rId26"/>
    <p:sldId id="411" r:id="rId27"/>
    <p:sldId id="433" r:id="rId28"/>
    <p:sldId id="434" r:id="rId29"/>
    <p:sldId id="435" r:id="rId30"/>
    <p:sldId id="420" r:id="rId31"/>
  </p:sldIdLst>
  <p:sldSz cx="9144000" cy="6858000" type="screen4x3"/>
  <p:notesSz cx="6888163" cy="9623425"/>
  <p:defaultTextStyle>
    <a:defPPr>
      <a:defRPr lang="zh-CN"/>
    </a:defPPr>
    <a:lvl1pPr algn="l" rtl="0" fontAlgn="base">
      <a:spcBef>
        <a:spcPct val="0"/>
      </a:spcBef>
      <a:spcAft>
        <a:spcPct val="0"/>
      </a:spcAft>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1pPr>
    <a:lvl2pPr marL="457200" algn="l" rtl="0" fontAlgn="base">
      <a:spcBef>
        <a:spcPct val="0"/>
      </a:spcBef>
      <a:spcAft>
        <a:spcPct val="0"/>
      </a:spcAft>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2pPr>
    <a:lvl3pPr marL="914400" algn="l" rtl="0" fontAlgn="base">
      <a:spcBef>
        <a:spcPct val="0"/>
      </a:spcBef>
      <a:spcAft>
        <a:spcPct val="0"/>
      </a:spcAft>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3pPr>
    <a:lvl4pPr marL="1371600" algn="l" rtl="0" fontAlgn="base">
      <a:spcBef>
        <a:spcPct val="0"/>
      </a:spcBef>
      <a:spcAft>
        <a:spcPct val="0"/>
      </a:spcAft>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4pPr>
    <a:lvl5pPr marL="1828800" algn="l" rtl="0" fontAlgn="base">
      <a:spcBef>
        <a:spcPct val="0"/>
      </a:spcBef>
      <a:spcAft>
        <a:spcPct val="0"/>
      </a:spcAft>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5pPr>
    <a:lvl6pPr marL="2286000" algn="l" defTabSz="914400" rtl="0" eaLnBrk="1" latinLnBrk="0" hangingPunct="1">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6pPr>
    <a:lvl7pPr marL="2743200" algn="l" defTabSz="914400" rtl="0" eaLnBrk="1" latinLnBrk="0" hangingPunct="1">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7pPr>
    <a:lvl8pPr marL="3200400" algn="l" defTabSz="914400" rtl="0" eaLnBrk="1" latinLnBrk="0" hangingPunct="1">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8pPr>
    <a:lvl9pPr marL="3657600" algn="l" defTabSz="914400" rtl="0" eaLnBrk="1" latinLnBrk="0" hangingPunct="1">
      <a:defRPr b="1" kern="1200">
        <a:solidFill>
          <a:schemeClr val="tx1"/>
        </a:solidFill>
        <a:latin typeface="Tahoma" panose="020B060403050404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99"/>
    <a:srgbClr val="000000"/>
    <a:srgbClr val="0066FF"/>
    <a:srgbClr val="FFFF66"/>
    <a:srgbClr val="33CC33"/>
    <a:srgbClr val="FF3300"/>
    <a:srgbClr val="FFFF99"/>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718" autoAdjust="0"/>
  </p:normalViewPr>
  <p:slideViewPr>
    <p:cSldViewPr>
      <p:cViewPr varScale="1">
        <p:scale>
          <a:sx n="87" d="100"/>
          <a:sy n="87" d="100"/>
        </p:scale>
        <p:origin x="-1648"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636"/>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0"/>
            <a:ext cx="2984500" cy="481013"/>
          </a:xfrm>
          <a:prstGeom prst="rect">
            <a:avLst/>
          </a:prstGeom>
          <a:noFill/>
          <a:ln w="9525">
            <a:noFill/>
            <a:miter lim="800000"/>
            <a:headEnd/>
            <a:tailEnd/>
          </a:ln>
          <a:effectLst/>
        </p:spPr>
        <p:txBody>
          <a:bodyPr vert="horz" wrap="square" lIns="94348" tIns="47174" rIns="94348" bIns="47174" numCol="1" anchor="t" anchorCtr="0" compatLnSpc="1">
            <a:prstTxWarp prst="textNoShape">
              <a:avLst/>
            </a:prstTxWarp>
          </a:bodyPr>
          <a:lstStyle>
            <a:lvl1pPr defTabSz="942975">
              <a:defRPr sz="1200" b="0">
                <a:latin typeface="Arial" charset="0"/>
                <a:cs typeface="+mn-cs"/>
              </a:defRPr>
            </a:lvl1pPr>
          </a:lstStyle>
          <a:p>
            <a:pPr>
              <a:defRPr/>
            </a:pPr>
            <a:endParaRPr lang="en-US" altLang="zh-CN"/>
          </a:p>
        </p:txBody>
      </p:sp>
      <p:sp>
        <p:nvSpPr>
          <p:cNvPr id="122883" name="Rectangle 3"/>
          <p:cNvSpPr>
            <a:spLocks noGrp="1" noChangeArrowheads="1"/>
          </p:cNvSpPr>
          <p:nvPr>
            <p:ph type="dt" sz="quarter" idx="1"/>
          </p:nvPr>
        </p:nvSpPr>
        <p:spPr bwMode="auto">
          <a:xfrm>
            <a:off x="3903663" y="0"/>
            <a:ext cx="2984500" cy="481013"/>
          </a:xfrm>
          <a:prstGeom prst="rect">
            <a:avLst/>
          </a:prstGeom>
          <a:noFill/>
          <a:ln w="9525">
            <a:noFill/>
            <a:miter lim="800000"/>
            <a:headEnd/>
            <a:tailEnd/>
          </a:ln>
          <a:effectLst/>
        </p:spPr>
        <p:txBody>
          <a:bodyPr vert="horz" wrap="square" lIns="94348" tIns="47174" rIns="94348" bIns="47174" numCol="1" anchor="t" anchorCtr="0" compatLnSpc="1">
            <a:prstTxWarp prst="textNoShape">
              <a:avLst/>
            </a:prstTxWarp>
          </a:bodyPr>
          <a:lstStyle>
            <a:lvl1pPr algn="r" defTabSz="942975">
              <a:defRPr sz="1200" b="0">
                <a:latin typeface="Arial" charset="0"/>
                <a:cs typeface="+mn-cs"/>
              </a:defRPr>
            </a:lvl1pPr>
          </a:lstStyle>
          <a:p>
            <a:pPr>
              <a:defRPr/>
            </a:pPr>
            <a:endParaRPr lang="en-US" altLang="zh-CN"/>
          </a:p>
        </p:txBody>
      </p:sp>
      <p:sp>
        <p:nvSpPr>
          <p:cNvPr id="122884" name="Rectangle 4"/>
          <p:cNvSpPr>
            <a:spLocks noGrp="1" noChangeArrowheads="1"/>
          </p:cNvSpPr>
          <p:nvPr>
            <p:ph type="ftr" sz="quarter" idx="2"/>
          </p:nvPr>
        </p:nvSpPr>
        <p:spPr bwMode="auto">
          <a:xfrm>
            <a:off x="0" y="9142413"/>
            <a:ext cx="2984500" cy="481012"/>
          </a:xfrm>
          <a:prstGeom prst="rect">
            <a:avLst/>
          </a:prstGeom>
          <a:noFill/>
          <a:ln w="9525">
            <a:noFill/>
            <a:miter lim="800000"/>
            <a:headEnd/>
            <a:tailEnd/>
          </a:ln>
          <a:effectLst/>
        </p:spPr>
        <p:txBody>
          <a:bodyPr vert="horz" wrap="square" lIns="94348" tIns="47174" rIns="94348" bIns="47174" numCol="1" anchor="b" anchorCtr="0" compatLnSpc="1">
            <a:prstTxWarp prst="textNoShape">
              <a:avLst/>
            </a:prstTxWarp>
          </a:bodyPr>
          <a:lstStyle>
            <a:lvl1pPr defTabSz="942975">
              <a:defRPr sz="1200" b="0">
                <a:latin typeface="Arial" charset="0"/>
                <a:cs typeface="+mn-cs"/>
              </a:defRPr>
            </a:lvl1pPr>
          </a:lstStyle>
          <a:p>
            <a:pPr>
              <a:defRPr/>
            </a:pPr>
            <a:endParaRPr lang="en-US" altLang="zh-CN"/>
          </a:p>
        </p:txBody>
      </p:sp>
      <p:sp>
        <p:nvSpPr>
          <p:cNvPr id="122885" name="Rectangle 5"/>
          <p:cNvSpPr>
            <a:spLocks noGrp="1" noChangeArrowheads="1"/>
          </p:cNvSpPr>
          <p:nvPr>
            <p:ph type="sldNum" sz="quarter" idx="3"/>
          </p:nvPr>
        </p:nvSpPr>
        <p:spPr bwMode="auto">
          <a:xfrm>
            <a:off x="3903663" y="9142413"/>
            <a:ext cx="2984500" cy="481012"/>
          </a:xfrm>
          <a:prstGeom prst="rect">
            <a:avLst/>
          </a:prstGeom>
          <a:noFill/>
          <a:ln w="9525">
            <a:noFill/>
            <a:miter lim="800000"/>
            <a:headEnd/>
            <a:tailEnd/>
          </a:ln>
          <a:effectLst/>
        </p:spPr>
        <p:txBody>
          <a:bodyPr vert="horz" wrap="square" lIns="94348" tIns="47174" rIns="94348" bIns="47174" numCol="1" anchor="b" anchorCtr="0" compatLnSpc="1">
            <a:prstTxWarp prst="textNoShape">
              <a:avLst/>
            </a:prstTxWarp>
          </a:bodyPr>
          <a:lstStyle>
            <a:lvl1pPr algn="r" defTabSz="942975">
              <a:defRPr sz="1200" b="0">
                <a:latin typeface="Arial" panose="020B0604020202020204" pitchFamily="34" charset="0"/>
              </a:defRPr>
            </a:lvl1pPr>
          </a:lstStyle>
          <a:p>
            <a:fld id="{41219619-D16D-4978-A882-306BD88398BC}" type="slidenum">
              <a:rPr lang="en-US" altLang="zh-CN"/>
              <a:pPr/>
              <a:t>‹#›</a:t>
            </a:fld>
            <a:endParaRPr lang="en-US" altLang="zh-CN"/>
          </a:p>
        </p:txBody>
      </p:sp>
    </p:spTree>
    <p:extLst>
      <p:ext uri="{BB962C8B-B14F-4D97-AF65-F5344CB8AC3E}">
        <p14:creationId xmlns:p14="http://schemas.microsoft.com/office/powerpoint/2010/main" val="3048348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481013"/>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idx="1"/>
          </p:nvPr>
        </p:nvSpPr>
        <p:spPr>
          <a:xfrm>
            <a:off x="3902075" y="0"/>
            <a:ext cx="2984500" cy="481013"/>
          </a:xfrm>
          <a:prstGeom prst="rect">
            <a:avLst/>
          </a:prstGeom>
        </p:spPr>
        <p:txBody>
          <a:bodyPr vert="horz" lIns="91440" tIns="45720" rIns="91440" bIns="45720" rtlCol="0"/>
          <a:lstStyle>
            <a:lvl1pPr algn="r">
              <a:defRPr sz="1200">
                <a:cs typeface="+mn-cs"/>
              </a:defRPr>
            </a:lvl1pPr>
          </a:lstStyle>
          <a:p>
            <a:pPr>
              <a:defRPr/>
            </a:pPr>
            <a:fld id="{D11FF46E-8403-4EEF-AEEA-784911F2B3E7}" type="datetimeFigureOut">
              <a:rPr lang="en-US"/>
              <a:pPr>
                <a:defRPr/>
              </a:pPr>
              <a:t>01/06/17</a:t>
            </a:fld>
            <a:endParaRPr lang="en-US"/>
          </a:p>
        </p:txBody>
      </p:sp>
      <p:sp>
        <p:nvSpPr>
          <p:cNvPr id="4" name="Slide Image Placeholder 3"/>
          <p:cNvSpPr>
            <a:spLocks noGrp="1" noRot="1" noChangeAspect="1"/>
          </p:cNvSpPr>
          <p:nvPr>
            <p:ph type="sldImg" idx="2"/>
          </p:nvPr>
        </p:nvSpPr>
        <p:spPr>
          <a:xfrm>
            <a:off x="1039813" y="722313"/>
            <a:ext cx="4808537" cy="36083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8975" y="4570413"/>
            <a:ext cx="5510213" cy="43307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40825"/>
            <a:ext cx="2984500" cy="481013"/>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7" name="Slide Number Placeholder 6"/>
          <p:cNvSpPr>
            <a:spLocks noGrp="1"/>
          </p:cNvSpPr>
          <p:nvPr>
            <p:ph type="sldNum" sz="quarter" idx="5"/>
          </p:nvPr>
        </p:nvSpPr>
        <p:spPr>
          <a:xfrm>
            <a:off x="3902075" y="9140825"/>
            <a:ext cx="2984500" cy="481013"/>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2985724-4627-4F1F-B953-E7A1F1333062}" type="slidenum">
              <a:rPr lang="en-US" altLang="en-US"/>
              <a:pPr/>
              <a:t>‹#›</a:t>
            </a:fld>
            <a:endParaRPr lang="en-US" altLang="en-US"/>
          </a:p>
        </p:txBody>
      </p:sp>
    </p:spTree>
    <p:extLst>
      <p:ext uri="{BB962C8B-B14F-4D97-AF65-F5344CB8AC3E}">
        <p14:creationId xmlns:p14="http://schemas.microsoft.com/office/powerpoint/2010/main" val="32230292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7EDC8138-9545-4D2A-9646-163E959A1CB3}" type="slidenum">
              <a:rPr lang="en-US" altLang="en-US"/>
              <a:pPr eaLnBrk="1" hangingPunct="1"/>
              <a:t>1</a:t>
            </a:fld>
            <a:endParaRPr lang="en-US" altLang="en-US"/>
          </a:p>
        </p:txBody>
      </p:sp>
    </p:spTree>
    <p:extLst>
      <p:ext uri="{BB962C8B-B14F-4D97-AF65-F5344CB8AC3E}">
        <p14:creationId xmlns:p14="http://schemas.microsoft.com/office/powerpoint/2010/main" val="3533171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E5D3A9EE-1A07-4870-9485-57CF9FE2C012}" type="slidenum">
              <a:rPr lang="en-US" altLang="en-US"/>
              <a:pPr eaLnBrk="1" hangingPunct="1"/>
              <a:t>10</a:t>
            </a:fld>
            <a:endParaRPr lang="en-US" altLang="en-US"/>
          </a:p>
        </p:txBody>
      </p:sp>
    </p:spTree>
    <p:extLst>
      <p:ext uri="{BB962C8B-B14F-4D97-AF65-F5344CB8AC3E}">
        <p14:creationId xmlns:p14="http://schemas.microsoft.com/office/powerpoint/2010/main" val="2969418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E5D3A9EE-1A07-4870-9485-57CF9FE2C012}" type="slidenum">
              <a:rPr lang="en-US" altLang="en-US"/>
              <a:pPr eaLnBrk="1" hangingPunct="1"/>
              <a:t>11</a:t>
            </a:fld>
            <a:endParaRPr lang="en-US" altLang="en-US"/>
          </a:p>
        </p:txBody>
      </p:sp>
    </p:spTree>
    <p:extLst>
      <p:ext uri="{BB962C8B-B14F-4D97-AF65-F5344CB8AC3E}">
        <p14:creationId xmlns:p14="http://schemas.microsoft.com/office/powerpoint/2010/main" val="399883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43AA0C67-A95C-4A38-BC09-F4799E874406}" type="slidenum">
              <a:rPr lang="en-US" altLang="en-US"/>
              <a:pPr eaLnBrk="1" hangingPunct="1"/>
              <a:t>12</a:t>
            </a:fld>
            <a:endParaRPr lang="en-US" altLang="en-US"/>
          </a:p>
        </p:txBody>
      </p:sp>
    </p:spTree>
    <p:extLst>
      <p:ext uri="{BB962C8B-B14F-4D97-AF65-F5344CB8AC3E}">
        <p14:creationId xmlns:p14="http://schemas.microsoft.com/office/powerpoint/2010/main" val="3589580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62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82CA0F35-22BC-4902-B69F-192254D57884}" type="slidenum">
              <a:rPr lang="en-US" altLang="en-US"/>
              <a:pPr eaLnBrk="1" hangingPunct="1"/>
              <a:t>17</a:t>
            </a:fld>
            <a:endParaRPr lang="en-US" altLang="en-US"/>
          </a:p>
        </p:txBody>
      </p:sp>
    </p:spTree>
    <p:extLst>
      <p:ext uri="{BB962C8B-B14F-4D97-AF65-F5344CB8AC3E}">
        <p14:creationId xmlns:p14="http://schemas.microsoft.com/office/powerpoint/2010/main" val="3380024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94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CE833D6E-770F-41E5-8DC3-97A220EEF7F8}" type="slidenum">
              <a:rPr lang="en-US" altLang="en-US"/>
              <a:pPr eaLnBrk="1" hangingPunct="1"/>
              <a:t>26</a:t>
            </a:fld>
            <a:endParaRPr lang="en-US" altLang="en-US"/>
          </a:p>
        </p:txBody>
      </p:sp>
    </p:spTree>
    <p:extLst>
      <p:ext uri="{BB962C8B-B14F-4D97-AF65-F5344CB8AC3E}">
        <p14:creationId xmlns:p14="http://schemas.microsoft.com/office/powerpoint/2010/main" val="859910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E53BBD3B-FD71-49AF-957E-CF69F124ECA4}" type="slidenum">
              <a:rPr lang="en-US" altLang="en-US"/>
              <a:pPr eaLnBrk="1" hangingPunct="1"/>
              <a:t>2</a:t>
            </a:fld>
            <a:endParaRPr lang="en-US" altLang="en-US"/>
          </a:p>
        </p:txBody>
      </p:sp>
    </p:spTree>
    <p:extLst>
      <p:ext uri="{BB962C8B-B14F-4D97-AF65-F5344CB8AC3E}">
        <p14:creationId xmlns:p14="http://schemas.microsoft.com/office/powerpoint/2010/main" val="3061205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19A66BF6-542F-4312-8137-5C54FE8A9176}" type="slidenum">
              <a:rPr lang="en-US" altLang="en-US"/>
              <a:pPr eaLnBrk="1" hangingPunct="1"/>
              <a:t>3</a:t>
            </a:fld>
            <a:endParaRPr lang="en-US" altLang="en-US"/>
          </a:p>
        </p:txBody>
      </p:sp>
    </p:spTree>
    <p:extLst>
      <p:ext uri="{BB962C8B-B14F-4D97-AF65-F5344CB8AC3E}">
        <p14:creationId xmlns:p14="http://schemas.microsoft.com/office/powerpoint/2010/main" val="3772623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3B982DA8-2379-44E5-8197-03B2A3710211}" type="slidenum">
              <a:rPr lang="en-US" altLang="en-US"/>
              <a:pPr eaLnBrk="1" hangingPunct="1"/>
              <a:t>4</a:t>
            </a:fld>
            <a:endParaRPr lang="en-US" altLang="en-US"/>
          </a:p>
        </p:txBody>
      </p:sp>
    </p:spTree>
    <p:extLst>
      <p:ext uri="{BB962C8B-B14F-4D97-AF65-F5344CB8AC3E}">
        <p14:creationId xmlns:p14="http://schemas.microsoft.com/office/powerpoint/2010/main" val="3439301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3B982DA8-2379-44E5-8197-03B2A3710211}" type="slidenum">
              <a:rPr lang="en-US" altLang="en-US"/>
              <a:pPr eaLnBrk="1" hangingPunct="1"/>
              <a:t>5</a:t>
            </a:fld>
            <a:endParaRPr lang="en-US" altLang="en-US"/>
          </a:p>
        </p:txBody>
      </p:sp>
    </p:spTree>
    <p:extLst>
      <p:ext uri="{BB962C8B-B14F-4D97-AF65-F5344CB8AC3E}">
        <p14:creationId xmlns:p14="http://schemas.microsoft.com/office/powerpoint/2010/main" val="3221018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3B982DA8-2379-44E5-8197-03B2A3710211}" type="slidenum">
              <a:rPr lang="en-US" altLang="en-US"/>
              <a:pPr eaLnBrk="1" hangingPunct="1"/>
              <a:t>6</a:t>
            </a:fld>
            <a:endParaRPr lang="en-US" altLang="en-US"/>
          </a:p>
        </p:txBody>
      </p:sp>
    </p:spTree>
    <p:extLst>
      <p:ext uri="{BB962C8B-B14F-4D97-AF65-F5344CB8AC3E}">
        <p14:creationId xmlns:p14="http://schemas.microsoft.com/office/powerpoint/2010/main" val="3700990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847D6079-F90E-4515-81E9-2949F095C98D}" type="slidenum">
              <a:rPr lang="en-US" altLang="en-US"/>
              <a:pPr eaLnBrk="1" hangingPunct="1"/>
              <a:t>7</a:t>
            </a:fld>
            <a:endParaRPr lang="en-US" altLang="en-US"/>
          </a:p>
        </p:txBody>
      </p:sp>
    </p:spTree>
    <p:extLst>
      <p:ext uri="{BB962C8B-B14F-4D97-AF65-F5344CB8AC3E}">
        <p14:creationId xmlns:p14="http://schemas.microsoft.com/office/powerpoint/2010/main" val="1876473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E5D3A9EE-1A07-4870-9485-57CF9FE2C012}" type="slidenum">
              <a:rPr lang="en-US" altLang="en-US"/>
              <a:pPr eaLnBrk="1" hangingPunct="1"/>
              <a:t>8</a:t>
            </a:fld>
            <a:endParaRPr lang="en-US" altLang="en-US"/>
          </a:p>
        </p:txBody>
      </p:sp>
    </p:spTree>
    <p:extLst>
      <p:ext uri="{BB962C8B-B14F-4D97-AF65-F5344CB8AC3E}">
        <p14:creationId xmlns:p14="http://schemas.microsoft.com/office/powerpoint/2010/main" val="4260728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宋体" panose="02010600030101010101" pitchFamily="2" charset="-122"/>
            </a:endParaRP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eaLnBrk="1" hangingPunct="1"/>
            <a:fld id="{E5D3A9EE-1A07-4870-9485-57CF9FE2C012}" type="slidenum">
              <a:rPr lang="en-US" altLang="en-US"/>
              <a:pPr eaLnBrk="1" hangingPunct="1"/>
              <a:t>9</a:t>
            </a:fld>
            <a:endParaRPr lang="en-US" altLang="en-US"/>
          </a:p>
        </p:txBody>
      </p:sp>
    </p:spTree>
    <p:extLst>
      <p:ext uri="{BB962C8B-B14F-4D97-AF65-F5344CB8AC3E}">
        <p14:creationId xmlns:p14="http://schemas.microsoft.com/office/powerpoint/2010/main" val="2192674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8722" name="Rectangle 2"/>
          <p:cNvSpPr>
            <a:spLocks noGrp="1" noChangeArrowheads="1"/>
          </p:cNvSpPr>
          <p:nvPr>
            <p:ph type="ctrTitle" sz="quarter"/>
          </p:nvPr>
        </p:nvSpPr>
        <p:spPr>
          <a:xfrm>
            <a:off x="685800" y="1676400"/>
            <a:ext cx="7772400" cy="1828800"/>
          </a:xfrm>
        </p:spPr>
        <p:txBody>
          <a:bodyPr/>
          <a:lstStyle>
            <a:lvl1pPr>
              <a:defRPr/>
            </a:lvl1pPr>
          </a:lstStyle>
          <a:p>
            <a:r>
              <a:rPr lang="zh-CN" altLang="en-US"/>
              <a:t>单击此处编辑母版标题样式</a:t>
            </a:r>
          </a:p>
        </p:txBody>
      </p:sp>
      <p:sp>
        <p:nvSpPr>
          <p:cNvPr id="158723"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E4D89729-CF27-4FD3-9B4A-B0B73AEB67EB}" type="slidenum">
              <a:rPr lang="en-US" altLang="zh-CN"/>
              <a:pPr/>
              <a:t>‹#›</a:t>
            </a:fld>
            <a:endParaRPr lang="en-US" altLang="zh-CN"/>
          </a:p>
        </p:txBody>
      </p:sp>
    </p:spTree>
    <p:extLst>
      <p:ext uri="{BB962C8B-B14F-4D97-AF65-F5344CB8AC3E}">
        <p14:creationId xmlns:p14="http://schemas.microsoft.com/office/powerpoint/2010/main" val="36410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CA224698-4983-4D35-91F2-51921BA5F997}" type="slidenum">
              <a:rPr lang="en-US" altLang="zh-CN"/>
              <a:pPr/>
              <a:t>‹#›</a:t>
            </a:fld>
            <a:endParaRPr lang="en-US" altLang="zh-CN"/>
          </a:p>
        </p:txBody>
      </p:sp>
    </p:spTree>
    <p:extLst>
      <p:ext uri="{BB962C8B-B14F-4D97-AF65-F5344CB8AC3E}">
        <p14:creationId xmlns:p14="http://schemas.microsoft.com/office/powerpoint/2010/main" val="1408898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7CEA5869-C75D-43A3-820D-31CECDB74B7B}" type="slidenum">
              <a:rPr lang="en-US" altLang="zh-CN"/>
              <a:pPr/>
              <a:t>‹#›</a:t>
            </a:fld>
            <a:endParaRPr lang="en-US" altLang="zh-CN"/>
          </a:p>
        </p:txBody>
      </p:sp>
    </p:spTree>
    <p:extLst>
      <p:ext uri="{BB962C8B-B14F-4D97-AF65-F5344CB8AC3E}">
        <p14:creationId xmlns:p14="http://schemas.microsoft.com/office/powerpoint/2010/main" val="2245771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97DBC6BE-CF92-481D-B6A0-B45EFD933E92}" type="slidenum">
              <a:rPr lang="en-US" altLang="zh-CN"/>
              <a:pPr/>
              <a:t>‹#›</a:t>
            </a:fld>
            <a:endParaRPr lang="en-US" altLang="zh-CN"/>
          </a:p>
        </p:txBody>
      </p:sp>
    </p:spTree>
    <p:extLst>
      <p:ext uri="{BB962C8B-B14F-4D97-AF65-F5344CB8AC3E}">
        <p14:creationId xmlns:p14="http://schemas.microsoft.com/office/powerpoint/2010/main" val="3926744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BED6A09D-5E0D-41B9-8F05-4444E90ECC2E}" type="slidenum">
              <a:rPr lang="en-US" altLang="zh-CN"/>
              <a:pPr/>
              <a:t>‹#›</a:t>
            </a:fld>
            <a:endParaRPr lang="en-US" altLang="zh-CN"/>
          </a:p>
        </p:txBody>
      </p:sp>
    </p:spTree>
    <p:extLst>
      <p:ext uri="{BB962C8B-B14F-4D97-AF65-F5344CB8AC3E}">
        <p14:creationId xmlns:p14="http://schemas.microsoft.com/office/powerpoint/2010/main" val="3269541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4C9A0C69-5477-4514-B8F7-1F2ADEC29B37}" type="slidenum">
              <a:rPr lang="en-US" altLang="zh-CN"/>
              <a:pPr/>
              <a:t>‹#›</a:t>
            </a:fld>
            <a:endParaRPr lang="en-US" altLang="zh-CN"/>
          </a:p>
        </p:txBody>
      </p:sp>
    </p:spTree>
    <p:extLst>
      <p:ext uri="{BB962C8B-B14F-4D97-AF65-F5344CB8AC3E}">
        <p14:creationId xmlns:p14="http://schemas.microsoft.com/office/powerpoint/2010/main" val="2728789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fld id="{C1CEBDBD-4B90-4BA2-8B6D-89E3F65796BF}" type="slidenum">
              <a:rPr lang="en-US" altLang="zh-CN"/>
              <a:pPr/>
              <a:t>‹#›</a:t>
            </a:fld>
            <a:endParaRPr lang="en-US" altLang="zh-CN"/>
          </a:p>
        </p:txBody>
      </p:sp>
    </p:spTree>
    <p:extLst>
      <p:ext uri="{BB962C8B-B14F-4D97-AF65-F5344CB8AC3E}">
        <p14:creationId xmlns:p14="http://schemas.microsoft.com/office/powerpoint/2010/main" val="1037478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fld id="{6CD09B69-3EF1-44C8-9FB2-ABBEA5CF753A}" type="slidenum">
              <a:rPr lang="en-US" altLang="zh-CN"/>
              <a:pPr/>
              <a:t>‹#›</a:t>
            </a:fld>
            <a:endParaRPr lang="en-US" altLang="zh-CN"/>
          </a:p>
        </p:txBody>
      </p:sp>
    </p:spTree>
    <p:extLst>
      <p:ext uri="{BB962C8B-B14F-4D97-AF65-F5344CB8AC3E}">
        <p14:creationId xmlns:p14="http://schemas.microsoft.com/office/powerpoint/2010/main" val="581719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fld id="{42C342D8-2253-48C7-BC0E-2F215C9DC247}" type="slidenum">
              <a:rPr lang="en-US" altLang="zh-CN"/>
              <a:pPr/>
              <a:t>‹#›</a:t>
            </a:fld>
            <a:endParaRPr lang="en-US" altLang="zh-CN"/>
          </a:p>
        </p:txBody>
      </p:sp>
    </p:spTree>
    <p:extLst>
      <p:ext uri="{BB962C8B-B14F-4D97-AF65-F5344CB8AC3E}">
        <p14:creationId xmlns:p14="http://schemas.microsoft.com/office/powerpoint/2010/main" val="13175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3CDEBA90-7506-4367-AE0E-1ADB4A686E75}" type="slidenum">
              <a:rPr lang="en-US" altLang="zh-CN"/>
              <a:pPr/>
              <a:t>‹#›</a:t>
            </a:fld>
            <a:endParaRPr lang="en-US" altLang="zh-CN"/>
          </a:p>
        </p:txBody>
      </p:sp>
    </p:spTree>
    <p:extLst>
      <p:ext uri="{BB962C8B-B14F-4D97-AF65-F5344CB8AC3E}">
        <p14:creationId xmlns:p14="http://schemas.microsoft.com/office/powerpoint/2010/main" val="26338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BEF71444-0A3C-462E-8781-12A3F2B879DB}" type="slidenum">
              <a:rPr lang="en-US" altLang="zh-CN"/>
              <a:pPr/>
              <a:t>‹#›</a:t>
            </a:fld>
            <a:endParaRPr lang="en-US" altLang="zh-CN"/>
          </a:p>
        </p:txBody>
      </p:sp>
    </p:spTree>
    <p:extLst>
      <p:ext uri="{BB962C8B-B14F-4D97-AF65-F5344CB8AC3E}">
        <p14:creationId xmlns:p14="http://schemas.microsoft.com/office/powerpoint/2010/main" val="381236231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57699"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577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b="0">
                <a:effectLst>
                  <a:outerShdw blurRad="38100" dist="38100" dir="2700000" algn="tl">
                    <a:srgbClr val="000000"/>
                  </a:outerShdw>
                </a:effectLst>
                <a:latin typeface="Arial" charset="0"/>
                <a:cs typeface="+mn-cs"/>
              </a:defRPr>
            </a:lvl1pPr>
          </a:lstStyle>
          <a:p>
            <a:pPr>
              <a:defRPr/>
            </a:pPr>
            <a:endParaRPr lang="en-US" altLang="zh-CN"/>
          </a:p>
        </p:txBody>
      </p:sp>
      <p:sp>
        <p:nvSpPr>
          <p:cNvPr id="1577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b="0">
                <a:effectLst>
                  <a:outerShdw blurRad="38100" dist="38100" dir="2700000" algn="tl">
                    <a:srgbClr val="000000"/>
                  </a:outerShdw>
                </a:effectLst>
                <a:latin typeface="Arial" charset="0"/>
                <a:cs typeface="+mn-cs"/>
              </a:defRPr>
            </a:lvl1pPr>
          </a:lstStyle>
          <a:p>
            <a:pPr>
              <a:defRPr/>
            </a:pPr>
            <a:endParaRPr lang="en-US" altLang="zh-CN"/>
          </a:p>
        </p:txBody>
      </p:sp>
      <p:sp>
        <p:nvSpPr>
          <p:cNvPr id="1577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b="0">
                <a:effectLst>
                  <a:outerShdw blurRad="38100" dist="38100" dir="2700000" algn="tl">
                    <a:srgbClr val="000000"/>
                  </a:outerShdw>
                </a:effectLst>
                <a:latin typeface="Arial" panose="020B0604020202020204" pitchFamily="34" charset="0"/>
              </a:defRPr>
            </a:lvl1pPr>
          </a:lstStyle>
          <a:p>
            <a:fld id="{89A26766-2CBB-4A18-98CF-F061F5F34A67}" type="slidenum">
              <a:rPr lang="en-US" altLang="zh-CN"/>
              <a:pPr/>
              <a:t>‹#›</a:t>
            </a:fld>
            <a:endParaRPr lang="en-US" altLang="zh-CN"/>
          </a:p>
        </p:txBody>
      </p:sp>
    </p:spTree>
  </p:cSld>
  <p:clrMap bg1="dk2" tx1="lt1" bg2="dk1"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6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anose="05000000000000000000" pitchFamily="2" charset="2"/>
        <a:buChar char="n"/>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hlink"/>
        </a:buClr>
        <a:buSzPct val="65000"/>
        <a:buFont typeface="Wingdings" panose="05000000000000000000"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hyperlink" Target="https://en.wikipedia.org/wiki/Oil_tanker"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en.wikipedia.org/wiki/File:FPSO_diagram.PNG" TargetMode="Externa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hyperlink" Target="https://en.wikipedia.org/wiki/Floating_liquefied_natural_ga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hyperlink" Target="https://en.wikipedia.org/wiki/Petrobra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Oil_platform" TargetMode="External"/><Relationship Id="rId4" Type="http://schemas.openxmlformats.org/officeDocument/2006/relationships/hyperlink" Target="https://en.wikipedia.org/wiki/Hydrocarbon" TargetMode="External"/><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hyperlink" Target="https://en.wikipedia.org/wiki/Floating_liquefied_natural_ga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idx="4294967295"/>
          </p:nvPr>
        </p:nvSpPr>
        <p:spPr>
          <a:xfrm>
            <a:off x="0" y="32405"/>
            <a:ext cx="9144000" cy="5832648"/>
          </a:xfrm>
        </p:spPr>
        <p:txBody>
          <a:bodyPr/>
          <a:lstStyle/>
          <a:p>
            <a:r>
              <a:rPr lang="en-GB" sz="3600" b="1" dirty="0" smtClean="0">
                <a:effectLst/>
              </a:rPr>
              <a:t>FLOATING PRODUCTION SYSTEMS AS A PANACEA TO CLEAN ENERGY AND SAFER MARITIME OPERATIONS</a:t>
            </a:r>
            <a:r>
              <a:rPr lang="en-GB" dirty="0" smtClean="0">
                <a:effectLst/>
              </a:rPr>
              <a:t/>
            </a:r>
            <a:br>
              <a:rPr lang="en-GB" dirty="0" smtClean="0">
                <a:effectLst/>
              </a:rPr>
            </a:br>
            <a:r>
              <a:rPr lang="en-GB" sz="2000" dirty="0" smtClean="0">
                <a:effectLst/>
              </a:rPr>
              <a:t/>
            </a:r>
            <a:br>
              <a:rPr lang="en-GB" sz="2000" dirty="0" smtClean="0">
                <a:effectLst/>
              </a:rPr>
            </a:br>
            <a:r>
              <a:rPr lang="en-US" sz="3200" b="1" kern="1200" dirty="0" smtClean="0">
                <a:solidFill>
                  <a:srgbClr val="00B050"/>
                </a:solidFill>
                <a:effectLst>
                  <a:outerShdw blurRad="38100" dist="25400" dir="5400000" algn="tl" rotWithShape="0">
                    <a:srgbClr val="000000">
                      <a:alpha val="43000"/>
                    </a:srgbClr>
                  </a:outerShdw>
                </a:effectLst>
                <a:latin typeface="Garamond"/>
                <a:cs typeface="Aharoni" pitchFamily="2" charset="-79"/>
              </a:rPr>
              <a:t>By</a:t>
            </a:r>
            <a:br>
              <a:rPr lang="en-US" sz="3200" b="1" kern="1200" dirty="0" smtClean="0">
                <a:solidFill>
                  <a:srgbClr val="00B050"/>
                </a:solidFill>
                <a:effectLst>
                  <a:outerShdw blurRad="38100" dist="25400" dir="5400000" algn="tl" rotWithShape="0">
                    <a:srgbClr val="000000">
                      <a:alpha val="43000"/>
                    </a:srgbClr>
                  </a:outerShdw>
                </a:effectLst>
                <a:latin typeface="Garamond"/>
                <a:cs typeface="Aharoni" pitchFamily="2" charset="-79"/>
              </a:rPr>
            </a:br>
            <a:r>
              <a:rPr lang="en-US" sz="1800" b="1" kern="1200" dirty="0">
                <a:solidFill>
                  <a:srgbClr val="FFFFFF"/>
                </a:solidFill>
                <a:effectLst>
                  <a:outerShdw blurRad="38100" dist="25400" dir="5400000" algn="tl" rotWithShape="0">
                    <a:srgbClr val="000000">
                      <a:alpha val="43000"/>
                    </a:srgbClr>
                  </a:outerShdw>
                </a:effectLst>
                <a:latin typeface="Garamond"/>
                <a:cs typeface="Aharoni" pitchFamily="2" charset="-79"/>
              </a:rPr>
              <a:t/>
            </a:r>
            <a:br>
              <a:rPr lang="en-US" sz="1800" b="1" kern="1200" dirty="0">
                <a:solidFill>
                  <a:srgbClr val="FFFFFF"/>
                </a:solidFill>
                <a:effectLst>
                  <a:outerShdw blurRad="38100" dist="25400" dir="5400000" algn="tl" rotWithShape="0">
                    <a:srgbClr val="000000">
                      <a:alpha val="43000"/>
                    </a:srgbClr>
                  </a:outerShdw>
                </a:effectLst>
                <a:latin typeface="Garamond"/>
                <a:cs typeface="Aharoni" pitchFamily="2" charset="-79"/>
              </a:rPr>
            </a:br>
            <a:r>
              <a:rPr lang="en-US" sz="3200" b="1" kern="1200" dirty="0" smtClean="0">
                <a:solidFill>
                  <a:srgbClr val="FFFF00"/>
                </a:solidFill>
                <a:effectLst/>
                <a:latin typeface="Garamond"/>
              </a:rPr>
              <a:t>Adesina Adegbie, PhD</a:t>
            </a:r>
            <a:r>
              <a:rPr lang="en-US" sz="3200" b="1" kern="1200" dirty="0">
                <a:solidFill>
                  <a:srgbClr val="FFFFFF"/>
                </a:solidFill>
                <a:effectLst>
                  <a:outerShdw blurRad="38100" dist="25400" dir="5400000" algn="tl" rotWithShape="0">
                    <a:srgbClr val="000000">
                      <a:alpha val="43000"/>
                    </a:srgbClr>
                  </a:outerShdw>
                </a:effectLst>
                <a:latin typeface="Garamond"/>
              </a:rPr>
              <a:t/>
            </a:r>
            <a:br>
              <a:rPr lang="en-US" sz="3200" b="1" kern="1200" dirty="0">
                <a:solidFill>
                  <a:srgbClr val="FFFFFF"/>
                </a:solidFill>
                <a:effectLst>
                  <a:outerShdw blurRad="38100" dist="25400" dir="5400000" algn="tl" rotWithShape="0">
                    <a:srgbClr val="000000">
                      <a:alpha val="43000"/>
                    </a:srgbClr>
                  </a:outerShdw>
                </a:effectLst>
                <a:latin typeface="Garamond"/>
              </a:rPr>
            </a:br>
            <a:r>
              <a:rPr lang="en-US" sz="3200" b="1" kern="1200" dirty="0" smtClean="0">
                <a:effectLst/>
                <a:latin typeface="Garamond"/>
              </a:rPr>
              <a:t>Director Marine Geology/Geophysics Department</a:t>
            </a:r>
            <a:br>
              <a:rPr lang="en-US" sz="3200" b="1" kern="1200" dirty="0" smtClean="0">
                <a:effectLst/>
                <a:latin typeface="Garamond"/>
              </a:rPr>
            </a:br>
            <a:r>
              <a:rPr lang="en-US" sz="2400" b="1" kern="1200" dirty="0">
                <a:effectLst>
                  <a:outerShdw blurRad="38100" dist="25400" dir="5400000" algn="tl" rotWithShape="0">
                    <a:srgbClr val="000000">
                      <a:alpha val="43000"/>
                    </a:srgbClr>
                  </a:outerShdw>
                </a:effectLst>
                <a:latin typeface="Garamond"/>
              </a:rPr>
              <a:t/>
            </a:r>
            <a:br>
              <a:rPr lang="en-US" sz="2400" b="1" kern="1200" dirty="0">
                <a:effectLst>
                  <a:outerShdw blurRad="38100" dist="25400" dir="5400000" algn="tl" rotWithShape="0">
                    <a:srgbClr val="000000">
                      <a:alpha val="43000"/>
                    </a:srgbClr>
                  </a:outerShdw>
                </a:effectLst>
                <a:latin typeface="Garamond"/>
              </a:rPr>
            </a:br>
            <a:r>
              <a:rPr lang="en-US" sz="3200" b="1" kern="1200" dirty="0">
                <a:solidFill>
                  <a:schemeClr val="accent1">
                    <a:lumMod val="60000"/>
                    <a:lumOff val="40000"/>
                  </a:schemeClr>
                </a:solidFill>
                <a:effectLst/>
                <a:latin typeface="Arial" panose="020B0604020202020204" pitchFamily="34" charset="0"/>
                <a:cs typeface="Arial" panose="020B0604020202020204" pitchFamily="34" charset="0"/>
              </a:rPr>
              <a:t>Nigerian Institute for Oceanography and Marine Research, </a:t>
            </a:r>
            <a:r>
              <a:rPr lang="en-US" sz="3200" b="1" kern="1200" dirty="0" smtClean="0">
                <a:solidFill>
                  <a:schemeClr val="accent1">
                    <a:lumMod val="60000"/>
                    <a:lumOff val="40000"/>
                  </a:schemeClr>
                </a:solidFill>
                <a:effectLst/>
                <a:latin typeface="Arial" panose="020B0604020202020204" pitchFamily="34" charset="0"/>
                <a:cs typeface="Arial" panose="020B0604020202020204" pitchFamily="34" charset="0"/>
              </a:rPr>
              <a:t>Victoria Island, Lagos</a:t>
            </a:r>
            <a:r>
              <a:rPr lang="en-US" sz="3200" b="1" kern="1200" dirty="0" smtClean="0">
                <a:solidFill>
                  <a:schemeClr val="accent1">
                    <a:lumMod val="60000"/>
                    <a:lumOff val="40000"/>
                  </a:schemeClr>
                </a:solidFill>
                <a:effectLst/>
                <a:latin typeface="Garamond"/>
              </a:rPr>
              <a:t/>
            </a:r>
            <a:br>
              <a:rPr lang="en-US" sz="3200" b="1" kern="1200" dirty="0" smtClean="0">
                <a:solidFill>
                  <a:schemeClr val="accent1">
                    <a:lumMod val="60000"/>
                    <a:lumOff val="40000"/>
                  </a:schemeClr>
                </a:solidFill>
                <a:effectLst/>
                <a:latin typeface="Garamond"/>
              </a:rPr>
            </a:br>
            <a:endParaRPr lang="en-GB" b="1" dirty="0">
              <a:solidFill>
                <a:schemeClr val="accent1">
                  <a:lumMod val="60000"/>
                  <a:lumOff val="40000"/>
                </a:schemeClr>
              </a:solidFill>
              <a:effectLst/>
            </a:endParaRPr>
          </a:p>
        </p:txBody>
      </p:sp>
      <p:pic>
        <p:nvPicPr>
          <p:cNvPr id="3" name="Picture 5" descr="niom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95936" y="5229200"/>
            <a:ext cx="1517650"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539552" y="764704"/>
            <a:ext cx="820891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marL="457200" indent="-457200">
              <a:buFont typeface="Wingdings" panose="05000000000000000000" pitchFamily="2" charset="2"/>
              <a:buChar char="v"/>
            </a:pPr>
            <a:r>
              <a:rPr lang="en-GB" sz="2800" dirty="0" err="1">
                <a:solidFill>
                  <a:srgbClr val="FFFF00"/>
                </a:solidFill>
              </a:rPr>
              <a:t>FPSOs</a:t>
            </a:r>
            <a:r>
              <a:rPr lang="en-GB" sz="2800" dirty="0">
                <a:solidFill>
                  <a:srgbClr val="FFFF00"/>
                </a:solidFill>
              </a:rPr>
              <a:t> are preferred in frontier offshore regions as they are easy to install, and do not require a local pipeline infrastructure to export oil. </a:t>
            </a:r>
            <a:r>
              <a:rPr lang="en-GB" sz="2800" dirty="0" err="1">
                <a:solidFill>
                  <a:srgbClr val="FFFF00"/>
                </a:solidFill>
              </a:rPr>
              <a:t>FPSOs</a:t>
            </a:r>
            <a:r>
              <a:rPr lang="en-GB" sz="2800" dirty="0">
                <a:solidFill>
                  <a:srgbClr val="FFFF00"/>
                </a:solidFill>
              </a:rPr>
              <a:t> can be a conversion of an </a:t>
            </a:r>
            <a:r>
              <a:rPr lang="en-GB" sz="2800" u="sng" dirty="0">
                <a:solidFill>
                  <a:srgbClr val="FFFF00"/>
                </a:solidFill>
                <a:hlinkClick r:id="rId3" tooltip="Oil tanker"/>
              </a:rPr>
              <a:t>oil tanker</a:t>
            </a:r>
            <a:r>
              <a:rPr lang="en-GB" sz="2800" dirty="0">
                <a:solidFill>
                  <a:srgbClr val="FFFF00"/>
                </a:solidFill>
              </a:rPr>
              <a:t> or can be a vessel built specially for the application. </a:t>
            </a:r>
            <a:endParaRPr lang="en-GB" sz="2800" dirty="0" smtClean="0">
              <a:solidFill>
                <a:srgbClr val="FFFF00"/>
              </a:solidFill>
            </a:endParaRPr>
          </a:p>
          <a:p>
            <a:pPr marL="457200" indent="-457200">
              <a:buFont typeface="Wingdings" panose="05000000000000000000" pitchFamily="2" charset="2"/>
              <a:buChar char="v"/>
            </a:pPr>
            <a:endParaRPr lang="en-GB" sz="800" dirty="0" smtClean="0">
              <a:solidFill>
                <a:srgbClr val="FFFF00"/>
              </a:solidFill>
            </a:endParaRPr>
          </a:p>
          <a:p>
            <a:endParaRPr lang="en-GB" sz="2800" dirty="0">
              <a:solidFill>
                <a:srgbClr val="FFFF00"/>
              </a:solidFill>
            </a:endParaRPr>
          </a:p>
          <a:p>
            <a:pPr marL="457200" indent="-457200">
              <a:buFont typeface="Wingdings" panose="05000000000000000000" pitchFamily="2" charset="2"/>
              <a:buChar char="v"/>
            </a:pPr>
            <a:r>
              <a:rPr lang="en-GB" sz="2800" dirty="0" smtClean="0">
                <a:solidFill>
                  <a:schemeClr val="accent1">
                    <a:lumMod val="60000"/>
                    <a:lumOff val="40000"/>
                  </a:schemeClr>
                </a:solidFill>
              </a:rPr>
              <a:t>A </a:t>
            </a:r>
            <a:r>
              <a:rPr lang="en-GB" sz="2800" dirty="0">
                <a:solidFill>
                  <a:schemeClr val="accent1">
                    <a:lumMod val="60000"/>
                    <a:lumOff val="40000"/>
                  </a:schemeClr>
                </a:solidFill>
              </a:rPr>
              <a:t>vessel used only to store oil (without processing it) is referred to as a floating storage and offloading (</a:t>
            </a:r>
            <a:r>
              <a:rPr lang="en-GB" sz="2800" dirty="0" err="1">
                <a:solidFill>
                  <a:schemeClr val="accent1">
                    <a:lumMod val="60000"/>
                    <a:lumOff val="40000"/>
                  </a:schemeClr>
                </a:solidFill>
              </a:rPr>
              <a:t>FSO</a:t>
            </a:r>
            <a:r>
              <a:rPr lang="en-GB" sz="2800" dirty="0">
                <a:solidFill>
                  <a:schemeClr val="accent1">
                    <a:lumMod val="60000"/>
                    <a:lumOff val="40000"/>
                  </a:schemeClr>
                </a:solidFill>
              </a:rPr>
              <a:t>) vessel.</a:t>
            </a:r>
          </a:p>
        </p:txBody>
      </p:sp>
    </p:spTree>
    <p:extLst>
      <p:ext uri="{BB962C8B-B14F-4D97-AF65-F5344CB8AC3E}">
        <p14:creationId xmlns:p14="http://schemas.microsoft.com/office/powerpoint/2010/main" val="197637357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401396" y="404664"/>
            <a:ext cx="8712968" cy="71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r>
              <a:rPr lang="en-GB" sz="2800" dirty="0">
                <a:solidFill>
                  <a:srgbClr val="FFFF00"/>
                </a:solidFill>
                <a:effectLst>
                  <a:outerShdw blurRad="38100" dist="38100" dir="2700000" algn="tl">
                    <a:srgbClr val="000000">
                      <a:alpha val="43137"/>
                    </a:srgbClr>
                  </a:outerShdw>
                </a:effectLst>
              </a:rPr>
              <a:t>The key components of an </a:t>
            </a:r>
            <a:r>
              <a:rPr lang="en-GB" sz="2800" dirty="0" err="1">
                <a:solidFill>
                  <a:srgbClr val="FFFF00"/>
                </a:solidFill>
                <a:effectLst>
                  <a:outerShdw blurRad="38100" dist="38100" dir="2700000" algn="tl">
                    <a:srgbClr val="000000">
                      <a:alpha val="43137"/>
                    </a:srgbClr>
                  </a:outerShdw>
                </a:effectLst>
              </a:rPr>
              <a:t>FPSO</a:t>
            </a:r>
            <a:r>
              <a:rPr lang="en-GB" sz="2800" dirty="0">
                <a:solidFill>
                  <a:srgbClr val="FFFF00"/>
                </a:solidFill>
                <a:effectLst>
                  <a:outerShdw blurRad="38100" dist="38100" dir="2700000" algn="tl">
                    <a:srgbClr val="000000">
                      <a:alpha val="43137"/>
                    </a:srgbClr>
                  </a:outerShdw>
                </a:effectLst>
              </a:rPr>
              <a:t> are: </a:t>
            </a:r>
          </a:p>
          <a:p>
            <a:endParaRPr lang="en-GB" sz="2800" dirty="0" smtClean="0"/>
          </a:p>
          <a:p>
            <a:r>
              <a:rPr lang="en-GB" sz="2800" dirty="0" smtClean="0">
                <a:solidFill>
                  <a:schemeClr val="tx2">
                    <a:lumMod val="50000"/>
                  </a:schemeClr>
                </a:solidFill>
              </a:rPr>
              <a:t>1</a:t>
            </a:r>
            <a:r>
              <a:rPr lang="en-GB" sz="2800" dirty="0">
                <a:solidFill>
                  <a:schemeClr val="tx2">
                    <a:lumMod val="50000"/>
                  </a:schemeClr>
                </a:solidFill>
              </a:rPr>
              <a:t>) </a:t>
            </a:r>
            <a:r>
              <a:rPr lang="en-GB" sz="2800" dirty="0" smtClean="0">
                <a:solidFill>
                  <a:schemeClr val="tx2">
                    <a:lumMod val="50000"/>
                  </a:schemeClr>
                </a:solidFill>
              </a:rPr>
              <a:t>The </a:t>
            </a:r>
            <a:r>
              <a:rPr lang="en-GB" sz="2800" dirty="0">
                <a:solidFill>
                  <a:schemeClr val="tx2">
                    <a:lumMod val="50000"/>
                  </a:schemeClr>
                </a:solidFill>
              </a:rPr>
              <a:t>vessel itself, which may be a new build or, more usually, a tanker conversion; </a:t>
            </a:r>
          </a:p>
          <a:p>
            <a:endParaRPr lang="en-GB" sz="2800" dirty="0" smtClean="0"/>
          </a:p>
          <a:p>
            <a:r>
              <a:rPr lang="en-GB" sz="2800" dirty="0" smtClean="0">
                <a:solidFill>
                  <a:srgbClr val="7030A0"/>
                </a:solidFill>
              </a:rPr>
              <a:t>2</a:t>
            </a:r>
            <a:r>
              <a:rPr lang="en-GB" sz="2800" dirty="0">
                <a:solidFill>
                  <a:srgbClr val="7030A0"/>
                </a:solidFill>
              </a:rPr>
              <a:t>) The mooring system, which is based on patented technologies and comprise a promising niche market; </a:t>
            </a:r>
          </a:p>
          <a:p>
            <a:endParaRPr lang="en-GB" sz="2800" dirty="0" smtClean="0"/>
          </a:p>
          <a:p>
            <a:r>
              <a:rPr lang="en-GB" sz="2800" dirty="0" smtClean="0"/>
              <a:t>3</a:t>
            </a:r>
            <a:r>
              <a:rPr lang="en-GB" sz="2800" dirty="0"/>
              <a:t>) The process plant, whose configuration will depend largely on reservoir characteristics and environmental factors; water and/or gas injection and gas-lift facilities are commonly included </a:t>
            </a:r>
          </a:p>
          <a:p>
            <a:r>
              <a:rPr lang="en-GB" sz="2800" dirty="0"/>
              <a:t> </a:t>
            </a:r>
          </a:p>
          <a:p>
            <a:pPr marL="457200" indent="-457200">
              <a:buFont typeface="Wingdings" panose="05000000000000000000" pitchFamily="2" charset="2"/>
              <a:buChar char="v"/>
            </a:pPr>
            <a:endParaRPr lang="en-GB" sz="800" dirty="0" smtClean="0">
              <a:solidFill>
                <a:srgbClr val="FFFF00"/>
              </a:solidFill>
            </a:endParaRPr>
          </a:p>
          <a:p>
            <a:endParaRPr lang="en-GB" sz="2800" dirty="0">
              <a:solidFill>
                <a:srgbClr val="FFFF00"/>
              </a:solidFill>
            </a:endParaRPr>
          </a:p>
        </p:txBody>
      </p:sp>
    </p:spTree>
    <p:extLst>
      <p:ext uri="{BB962C8B-B14F-4D97-AF65-F5344CB8AC3E}">
        <p14:creationId xmlns:p14="http://schemas.microsoft.com/office/powerpoint/2010/main" val="78443306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520700" y="2060848"/>
            <a:ext cx="81724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algn="ctr" eaLnBrk="1" hangingPunct="1">
              <a:spcBef>
                <a:spcPct val="40000"/>
              </a:spcBef>
              <a:buFont typeface="Wingdings" panose="05000000000000000000" pitchFamily="2" charset="2"/>
              <a:buNone/>
            </a:pPr>
            <a:r>
              <a:rPr lang="en-US" altLang="zh-CN" sz="4800" dirty="0">
                <a:solidFill>
                  <a:schemeClr val="hlink"/>
                </a:solidFill>
                <a:latin typeface="Arial" panose="020B0604020202020204" pitchFamily="34" charset="0"/>
              </a:rPr>
              <a:t> </a:t>
            </a:r>
            <a:r>
              <a:rPr lang="en-US" altLang="zh-CN" sz="4400" dirty="0">
                <a:solidFill>
                  <a:schemeClr val="folHlink"/>
                </a:solidFill>
                <a:latin typeface="Times New Roman" pitchFamily="18" charset="0"/>
              </a:rPr>
              <a:t>Advantages of FPS</a:t>
            </a:r>
            <a:endParaRPr lang="en-US" altLang="zh-CN" sz="4400" dirty="0">
              <a:solidFill>
                <a:schemeClr val="folHlink"/>
              </a:solidFill>
              <a:latin typeface="Arial" panose="020B0604020202020204" pitchFamily="34" charset="0"/>
            </a:endParaRPr>
          </a:p>
        </p:txBody>
      </p:sp>
      <p:pic>
        <p:nvPicPr>
          <p:cNvPr id="33795" name="Picture 3" descr="book-toumin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11413" y="4076700"/>
            <a:ext cx="439102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7544" y="188640"/>
            <a:ext cx="7848872" cy="6453049"/>
          </a:xfrm>
          <a:prstGeom prst="rect">
            <a:avLst/>
          </a:prstGeom>
        </p:spPr>
        <p:txBody>
          <a:bodyPr wrap="square">
            <a:spAutoFit/>
          </a:bodyPr>
          <a:lstStyle/>
          <a:p>
            <a:pPr algn="ctr">
              <a:lnSpc>
                <a:spcPct val="115000"/>
              </a:lnSpc>
              <a:spcAft>
                <a:spcPts val="1000"/>
              </a:spcAft>
            </a:pPr>
            <a:r>
              <a:rPr lang="en-GB" sz="3600" dirty="0">
                <a:solidFill>
                  <a:srgbClr val="FFFF00"/>
                </a:solidFill>
                <a:latin typeface="Arial" panose="020B0604020202020204" pitchFamily="34" charset="0"/>
                <a:ea typeface="Times New Roman" panose="02020603050405020304" pitchFamily="18" charset="0"/>
              </a:rPr>
              <a:t>Advantages of </a:t>
            </a:r>
            <a:r>
              <a:rPr lang="en-GB" sz="3600" dirty="0" err="1">
                <a:solidFill>
                  <a:srgbClr val="FFFF00"/>
                </a:solidFill>
                <a:latin typeface="Arial" panose="020B0604020202020204" pitchFamily="34" charset="0"/>
                <a:ea typeface="Times New Roman" panose="02020603050405020304" pitchFamily="18" charset="0"/>
              </a:rPr>
              <a:t>FPSOs</a:t>
            </a:r>
            <a:r>
              <a:rPr lang="en-GB" sz="3600" dirty="0">
                <a:solidFill>
                  <a:srgbClr val="FFFF00"/>
                </a:solidFill>
                <a:latin typeface="Arial" panose="020B0604020202020204" pitchFamily="34" charset="0"/>
                <a:ea typeface="Times New Roman" panose="02020603050405020304" pitchFamily="18" charset="0"/>
              </a:rPr>
              <a:t> </a:t>
            </a:r>
            <a:endParaRPr lang="en-GB" sz="3600" dirty="0" smtClean="0">
              <a:solidFill>
                <a:srgbClr val="FFFF00"/>
              </a:solidFill>
              <a:latin typeface="Arial" panose="020B0604020202020204" pitchFamily="34" charset="0"/>
              <a:ea typeface="Times New Roman" panose="02020603050405020304" pitchFamily="18" charset="0"/>
            </a:endParaRPr>
          </a:p>
          <a:p>
            <a:pPr>
              <a:lnSpc>
                <a:spcPct val="115000"/>
              </a:lnSpc>
              <a:spcAft>
                <a:spcPts val="1000"/>
              </a:spcAft>
            </a:pPr>
            <a:r>
              <a:rPr lang="en-GB" sz="2800" dirty="0" smtClean="0">
                <a:effectLst/>
                <a:latin typeface="Arial" panose="020B0604020202020204" pitchFamily="34" charset="0"/>
                <a:ea typeface="Times New Roman" panose="02020603050405020304" pitchFamily="18" charset="0"/>
                <a:cs typeface="Times New Roman" panose="02020603050405020304" pitchFamily="18" charset="0"/>
              </a:rPr>
              <a:t></a:t>
            </a:r>
            <a:r>
              <a:rPr lang="en-GB" dirty="0" smtClean="0">
                <a:effectLst/>
                <a:latin typeface="Arial" panose="020B0604020202020204" pitchFamily="34" charset="0"/>
                <a:ea typeface="Times New Roman" panose="02020603050405020304" pitchFamily="18" charset="0"/>
                <a:cs typeface="Times New Roman" panose="02020603050405020304" pitchFamily="18" charset="0"/>
              </a:rPr>
              <a:t> </a:t>
            </a:r>
            <a:r>
              <a:rPr lang="en-GB" sz="2800" dirty="0" smtClean="0">
                <a:effectLst/>
                <a:latin typeface="Arial" panose="020B0604020202020204" pitchFamily="34" charset="0"/>
                <a:ea typeface="Times New Roman" panose="02020603050405020304" pitchFamily="18" charset="0"/>
                <a:cs typeface="Times New Roman" panose="02020603050405020304" pitchFamily="18" charset="0"/>
              </a:rPr>
              <a:t>Early production</a:t>
            </a:r>
            <a:endParaRPr lang="en-GB"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800" dirty="0" smtClean="0">
                <a:solidFill>
                  <a:schemeClr val="tx2">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Easy to remove and reuse.</a:t>
            </a:r>
            <a:endParaRPr lang="en-GB"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800" dirty="0" smtClean="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 Reduced upfront investment.</a:t>
            </a:r>
            <a:endParaRPr lang="en-GB" sz="2800" dirty="0" smtClean="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800" dirty="0" smtClean="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 Can be used in any water depth.</a:t>
            </a:r>
            <a:endParaRPr lang="en-GB" sz="2800" dirty="0" smtClean="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800"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Abandonment costs are less than for fixed                                       platforms.</a:t>
            </a:r>
            <a:endParaRPr lang="en-GB" sz="28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800" dirty="0" smtClean="0">
                <a:solidFill>
                  <a:srgbClr val="CC0099"/>
                </a:solidFill>
                <a:effectLst/>
                <a:latin typeface="Arial" panose="020B0604020202020204" pitchFamily="34" charset="0"/>
                <a:ea typeface="Times New Roman" panose="02020603050405020304" pitchFamily="18" charset="0"/>
                <a:cs typeface="Times New Roman" panose="02020603050405020304" pitchFamily="18" charset="0"/>
              </a:rPr>
              <a:t> Retained value because they can be relocated to other fields.</a:t>
            </a:r>
            <a:endParaRPr lang="en-GB" sz="2800" dirty="0" smtClean="0">
              <a:solidFill>
                <a:srgbClr val="CC0099"/>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2800" dirty="0" smtClean="0">
                <a:solidFill>
                  <a:srgbClr val="000000"/>
                </a:solidFill>
                <a:effectLst/>
                <a:latin typeface="Arial" panose="020B0604020202020204" pitchFamily="34" charset="0"/>
                <a:ea typeface="Times New Roman" panose="02020603050405020304" pitchFamily="18" charset="0"/>
              </a:rPr>
              <a:t> Earlier cash flow because they are faster to develop than fixed platforms. </a:t>
            </a:r>
            <a:endParaRPr lang="en-GB" sz="2800" dirty="0">
              <a:solidFill>
                <a:srgbClr val="000000"/>
              </a:solidFill>
            </a:endParaRPr>
          </a:p>
        </p:txBody>
      </p:sp>
    </p:spTree>
    <p:extLst>
      <p:ext uri="{BB962C8B-B14F-4D97-AF65-F5344CB8AC3E}">
        <p14:creationId xmlns:p14="http://schemas.microsoft.com/office/powerpoint/2010/main" val="142436965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20" y="188640"/>
            <a:ext cx="8712968" cy="6060633"/>
          </a:xfrm>
          <a:prstGeom prst="rect">
            <a:avLst/>
          </a:prstGeom>
        </p:spPr>
        <p:txBody>
          <a:bodyPr wrap="square">
            <a:spAutoFit/>
          </a:bodyPr>
          <a:lstStyle/>
          <a:p>
            <a:pPr algn="ctr">
              <a:lnSpc>
                <a:spcPct val="115000"/>
              </a:lnSpc>
              <a:spcAft>
                <a:spcPts val="1000"/>
              </a:spcAft>
            </a:pPr>
            <a:r>
              <a:rPr lang="en-GB" sz="3600" dirty="0">
                <a:solidFill>
                  <a:srgbClr val="FFFF00"/>
                </a:solidFill>
                <a:latin typeface="Arial" panose="020B0604020202020204" pitchFamily="34" charset="0"/>
                <a:ea typeface="Times New Roman" panose="02020603050405020304" pitchFamily="18" charset="0"/>
              </a:rPr>
              <a:t>Advantages of </a:t>
            </a:r>
            <a:r>
              <a:rPr lang="en-GB" sz="3600" dirty="0" err="1">
                <a:solidFill>
                  <a:srgbClr val="FFFF00"/>
                </a:solidFill>
                <a:latin typeface="Arial" panose="020B0604020202020204" pitchFamily="34" charset="0"/>
                <a:ea typeface="Times New Roman" panose="02020603050405020304" pitchFamily="18" charset="0"/>
              </a:rPr>
              <a:t>FPSOs</a:t>
            </a:r>
            <a:r>
              <a:rPr lang="en-GB" sz="3600" dirty="0">
                <a:solidFill>
                  <a:srgbClr val="FFFF00"/>
                </a:solidFill>
                <a:latin typeface="Arial" panose="020B0604020202020204" pitchFamily="34" charset="0"/>
                <a:ea typeface="Times New Roman" panose="02020603050405020304" pitchFamily="18" charset="0"/>
              </a:rPr>
              <a:t> </a:t>
            </a:r>
            <a:endParaRPr lang="en-GB" sz="3600" dirty="0" smtClean="0">
              <a:solidFill>
                <a:srgbClr val="FFFF00"/>
              </a:solidFill>
              <a:latin typeface="Arial" panose="020B0604020202020204" pitchFamily="34" charset="0"/>
              <a:ea typeface="Times New Roman" panose="02020603050405020304" pitchFamily="18" charset="0"/>
            </a:endParaRPr>
          </a:p>
          <a:p>
            <a:pPr marL="342900" lvl="0" indent="-342900">
              <a:lnSpc>
                <a:spcPct val="115000"/>
              </a:lnSpc>
              <a:spcAft>
                <a:spcPts val="0"/>
              </a:spcAft>
              <a:buFont typeface="Wingdings" panose="05000000000000000000" pitchFamily="2" charset="2"/>
              <a:buChar char=""/>
            </a:pPr>
            <a:r>
              <a:rPr lang="en-GB" sz="2800" dirty="0" smtClean="0">
                <a:latin typeface="Arial" panose="020B0604020202020204" pitchFamily="34" charset="0"/>
                <a:ea typeface="Times New Roman" panose="02020603050405020304" pitchFamily="18" charset="0"/>
                <a:cs typeface="Times New Roman" panose="02020603050405020304" pitchFamily="18" charset="0"/>
              </a:rPr>
              <a:t>S</a:t>
            </a:r>
            <a:r>
              <a:rPr lang="en-GB" sz="2800" dirty="0" smtClean="0">
                <a:effectLst/>
                <a:latin typeface="Arial" panose="020B0604020202020204" pitchFamily="34" charset="0"/>
                <a:ea typeface="Times New Roman" panose="02020603050405020304" pitchFamily="18" charset="0"/>
                <a:cs typeface="Times New Roman" panose="02020603050405020304" pitchFamily="18" charset="0"/>
              </a:rPr>
              <a:t>torage and offloading vessels are particularly effective in remote or deep water locations, where seabed pipelines are not cost effective.</a:t>
            </a:r>
          </a:p>
          <a:p>
            <a:pPr lvl="0">
              <a:lnSpc>
                <a:spcPct val="115000"/>
              </a:lnSpc>
              <a:spcAft>
                <a:spcPts val="0"/>
              </a:spcAft>
            </a:pPr>
            <a:r>
              <a:rPr lang="en-GB" sz="1400" dirty="0" smtClean="0">
                <a:effectLst/>
                <a:latin typeface="Arial" panose="020B0604020202020204" pitchFamily="34" charset="0"/>
                <a:ea typeface="Times New Roman" panose="02020603050405020304" pitchFamily="18" charset="0"/>
                <a:cs typeface="Times New Roman" panose="02020603050405020304" pitchFamily="18" charset="0"/>
              </a:rPr>
              <a:t>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Wingdings" panose="05000000000000000000" pitchFamily="2" charset="2"/>
              <a:buChar char=""/>
            </a:pPr>
            <a:r>
              <a:rPr lang="en-GB" sz="2800" dirty="0" smtClean="0">
                <a:solidFill>
                  <a:schemeClr val="accent1">
                    <a:lumMod val="60000"/>
                    <a:lumOff val="40000"/>
                  </a:schemeClr>
                </a:solidFill>
                <a:latin typeface="Arial" panose="020B0604020202020204" pitchFamily="34" charset="0"/>
                <a:ea typeface="Times New Roman" panose="02020603050405020304" pitchFamily="18" charset="0"/>
                <a:cs typeface="Times New Roman" panose="02020603050405020304" pitchFamily="18" charset="0"/>
              </a:rPr>
              <a:t>E</a:t>
            </a:r>
            <a:r>
              <a:rPr lang="en-GB" sz="2800" dirty="0" smtClean="0">
                <a:solidFill>
                  <a:schemeClr val="accent1">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liminates the need to lay expensive long-distance pipelines from the processing facility to an onshore terminal. This can provide an economically attractive solution for smaller </a:t>
            </a:r>
            <a:r>
              <a:rPr lang="en-GB" sz="2800" i="1" dirty="0" smtClean="0">
                <a:solidFill>
                  <a:schemeClr val="accent1">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oil fields</a:t>
            </a:r>
            <a:r>
              <a:rPr lang="en-GB" sz="2800" dirty="0" smtClean="0">
                <a:solidFill>
                  <a:schemeClr val="accent1">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 which can be exhausted in a few years and do not justify the expense of installing a pipeline. </a:t>
            </a:r>
            <a:endParaRPr lang="en-GB" sz="3200" dirty="0">
              <a:solidFill>
                <a:srgbClr val="CC009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807415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20" y="188640"/>
            <a:ext cx="8712968" cy="3534301"/>
          </a:xfrm>
          <a:prstGeom prst="rect">
            <a:avLst/>
          </a:prstGeom>
        </p:spPr>
        <p:txBody>
          <a:bodyPr wrap="square">
            <a:spAutoFit/>
          </a:bodyPr>
          <a:lstStyle/>
          <a:p>
            <a:pPr algn="ctr">
              <a:lnSpc>
                <a:spcPct val="115000"/>
              </a:lnSpc>
              <a:spcAft>
                <a:spcPts val="1000"/>
              </a:spcAft>
            </a:pPr>
            <a:r>
              <a:rPr lang="en-GB" sz="3600" dirty="0">
                <a:solidFill>
                  <a:srgbClr val="FFFF00"/>
                </a:solidFill>
                <a:latin typeface="Arial" panose="020B0604020202020204" pitchFamily="34" charset="0"/>
                <a:ea typeface="Times New Roman" panose="02020603050405020304" pitchFamily="18" charset="0"/>
              </a:rPr>
              <a:t>Advantages of </a:t>
            </a:r>
            <a:r>
              <a:rPr lang="en-GB" sz="3600" dirty="0" err="1">
                <a:solidFill>
                  <a:srgbClr val="FFFF00"/>
                </a:solidFill>
                <a:latin typeface="Arial" panose="020B0604020202020204" pitchFamily="34" charset="0"/>
                <a:ea typeface="Times New Roman" panose="02020603050405020304" pitchFamily="18" charset="0"/>
              </a:rPr>
              <a:t>FPSOs</a:t>
            </a:r>
            <a:r>
              <a:rPr lang="en-GB" sz="3600" dirty="0">
                <a:solidFill>
                  <a:srgbClr val="FFFF00"/>
                </a:solidFill>
                <a:latin typeface="Arial" panose="020B0604020202020204" pitchFamily="34" charset="0"/>
                <a:ea typeface="Times New Roman" panose="02020603050405020304" pitchFamily="18" charset="0"/>
              </a:rPr>
              <a:t> </a:t>
            </a:r>
            <a:endParaRPr lang="en-GB" sz="3600" dirty="0" smtClean="0">
              <a:solidFill>
                <a:srgbClr val="FFFF00"/>
              </a:solidFill>
              <a:latin typeface="Arial" panose="020B0604020202020204" pitchFamily="34" charset="0"/>
              <a:ea typeface="Times New Roman" panose="02020603050405020304" pitchFamily="18" charset="0"/>
            </a:endParaRPr>
          </a:p>
          <a:p>
            <a:pPr algn="ctr">
              <a:lnSpc>
                <a:spcPct val="115000"/>
              </a:lnSpc>
              <a:spcAft>
                <a:spcPts val="1000"/>
              </a:spcAft>
            </a:pPr>
            <a:endParaRPr lang="en-GB" sz="3600" dirty="0" smtClean="0">
              <a:solidFill>
                <a:srgbClr val="FFFF00"/>
              </a:solidFill>
              <a:latin typeface="Arial" panose="020B0604020202020204" pitchFamily="34" charset="0"/>
              <a:ea typeface="Times New Roman" panose="02020603050405020304" pitchFamily="18" charset="0"/>
            </a:endParaRPr>
          </a:p>
          <a:p>
            <a:pPr marL="342900" lvl="0" indent="-342900">
              <a:lnSpc>
                <a:spcPct val="115000"/>
              </a:lnSpc>
              <a:spcAft>
                <a:spcPts val="1000"/>
              </a:spcAft>
              <a:buFont typeface="Wingdings" panose="05000000000000000000" pitchFamily="2" charset="2"/>
              <a:buChar char=""/>
            </a:pPr>
            <a:r>
              <a:rPr lang="en-GB" sz="3600" dirty="0" smtClean="0">
                <a:effectLst/>
                <a:latin typeface="Arial" panose="020B0604020202020204" pitchFamily="34" charset="0"/>
                <a:ea typeface="Times New Roman" panose="02020603050405020304" pitchFamily="18" charset="0"/>
                <a:cs typeface="Times New Roman" panose="02020603050405020304" pitchFamily="18" charset="0"/>
              </a:rPr>
              <a:t>Furthermore, once the field is depleted, the </a:t>
            </a:r>
            <a:r>
              <a:rPr lang="en-GB" sz="3600" dirty="0" err="1" smtClean="0">
                <a:effectLst/>
                <a:latin typeface="Arial" panose="020B0604020202020204" pitchFamily="34" charset="0"/>
                <a:ea typeface="Times New Roman" panose="02020603050405020304" pitchFamily="18" charset="0"/>
                <a:cs typeface="Times New Roman" panose="02020603050405020304" pitchFamily="18" charset="0"/>
              </a:rPr>
              <a:t>FPSO</a:t>
            </a:r>
            <a:r>
              <a:rPr lang="en-GB" sz="3600" dirty="0" smtClean="0">
                <a:effectLst/>
                <a:latin typeface="Arial" panose="020B0604020202020204" pitchFamily="34" charset="0"/>
                <a:ea typeface="Times New Roman" panose="02020603050405020304" pitchFamily="18" charset="0"/>
                <a:cs typeface="Times New Roman" panose="02020603050405020304" pitchFamily="18" charset="0"/>
              </a:rPr>
              <a:t> can be moved to a new location</a:t>
            </a:r>
            <a:endParaRPr lang="en-GB" sz="3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660049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75792"/>
          </a:xfrm>
        </p:spPr>
        <p:txBody>
          <a:bodyPr/>
          <a:lstStyle/>
          <a:p>
            <a:pPr>
              <a:lnSpc>
                <a:spcPct val="115000"/>
              </a:lnSpc>
              <a:spcAft>
                <a:spcPts val="1000"/>
              </a:spcAft>
            </a:pPr>
            <a:r>
              <a:rPr lang="en-GB" sz="4000" dirty="0" smtClean="0">
                <a:solidFill>
                  <a:srgbClr val="FFFF00"/>
                </a:solidFill>
                <a:latin typeface="Arial" panose="020B0604020202020204" pitchFamily="34" charset="0"/>
                <a:ea typeface="Times New Roman" panose="02020603050405020304" pitchFamily="18" charset="0"/>
              </a:rPr>
              <a:t>EXAMPLE OF </a:t>
            </a:r>
            <a:r>
              <a:rPr lang="en-GB" sz="4000" dirty="0" err="1" smtClean="0">
                <a:solidFill>
                  <a:srgbClr val="FFFF00"/>
                </a:solidFill>
                <a:latin typeface="Arial" panose="020B0604020202020204" pitchFamily="34" charset="0"/>
                <a:ea typeface="Times New Roman" panose="02020603050405020304" pitchFamily="18" charset="0"/>
              </a:rPr>
              <a:t>FPSO</a:t>
            </a:r>
            <a:r>
              <a:rPr lang="en-GB" sz="4000" dirty="0" smtClean="0">
                <a:solidFill>
                  <a:srgbClr val="FFFF00"/>
                </a:solidFill>
                <a:latin typeface="Arial" panose="020B0604020202020204" pitchFamily="34" charset="0"/>
                <a:ea typeface="Times New Roman" panose="02020603050405020304" pitchFamily="18" charset="0"/>
              </a:rPr>
              <a:t> DIAGRAM </a:t>
            </a:r>
          </a:p>
        </p:txBody>
      </p:sp>
      <p:pic>
        <p:nvPicPr>
          <p:cNvPr id="4" name="Content Placeholder 3" descr="https://upload.wikimedia.org/wikipedia/commons/thumb/8/80/FPSO_diagram.PNG/500px-FPSO_diagram.PNG">
            <a:hlinkClick r:id="rId2"/>
          </p:cNvPr>
          <p:cNvPicPr>
            <a:picLocks noGrp="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107504" y="1565794"/>
            <a:ext cx="5832648" cy="3519389"/>
          </a:xfrm>
          <a:prstGeom prst="rect">
            <a:avLst/>
          </a:prstGeom>
          <a:noFill/>
          <a:ln>
            <a:noFill/>
          </a:ln>
        </p:spPr>
      </p:pic>
      <p:sp>
        <p:nvSpPr>
          <p:cNvPr id="5" name="Rectangle 4"/>
          <p:cNvSpPr/>
          <p:nvPr/>
        </p:nvSpPr>
        <p:spPr>
          <a:xfrm>
            <a:off x="5940152" y="2708920"/>
            <a:ext cx="3312368" cy="3472233"/>
          </a:xfrm>
          <a:prstGeom prst="rect">
            <a:avLst/>
          </a:prstGeom>
        </p:spPr>
        <p:txBody>
          <a:bodyPr wrap="square">
            <a:spAutoFit/>
          </a:bodyPr>
          <a:lstStyle/>
          <a:p>
            <a:pPr marL="514350" indent="-285750">
              <a:lnSpc>
                <a:spcPct val="115000"/>
              </a:lnSpc>
              <a:spcAft>
                <a:spcPts val="1000"/>
              </a:spcAft>
              <a:buFont typeface="Courier New" panose="02070309020205020404" pitchFamily="49" charset="0"/>
              <a:buChar char="o"/>
            </a:pPr>
            <a:r>
              <a:rPr lang="en-GB" dirty="0" err="1" smtClean="0">
                <a:solidFill>
                  <a:schemeClr val="accent1">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rPr>
              <a:t>FSO</a:t>
            </a:r>
            <a:r>
              <a:rPr lang="en-GB" dirty="0" smtClean="0">
                <a:solidFill>
                  <a:schemeClr val="accent1">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rPr>
              <a:t>: Floating Storage and Offloading.</a:t>
            </a:r>
          </a:p>
          <a:p>
            <a:pPr marL="514350" indent="-285750">
              <a:lnSpc>
                <a:spcPct val="115000"/>
              </a:lnSpc>
              <a:spcAft>
                <a:spcPts val="1000"/>
              </a:spcAft>
              <a:buFont typeface="Courier New" panose="02070309020205020404" pitchFamily="49" charset="0"/>
              <a:buChar char="o"/>
            </a:pPr>
            <a:r>
              <a:rPr lang="en-GB" dirty="0" err="1" smtClean="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FPSO</a:t>
            </a:r>
            <a:r>
              <a:rPr lang="en-GB" dirty="0">
                <a:solidFill>
                  <a:srgbClr val="FFFF00"/>
                </a:solidFill>
                <a:latin typeface="Calibri" panose="020F0502020204030204" pitchFamily="34" charset="0"/>
                <a:ea typeface="Calibri" panose="020F0502020204030204" pitchFamily="34" charset="0"/>
                <a:cs typeface="Times New Roman" panose="02020603050405020304" pitchFamily="18" charset="0"/>
              </a:rPr>
              <a:t>:</a:t>
            </a:r>
            <a:r>
              <a:rPr lang="en-GB" dirty="0" smtClean="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Floating Production, Storage and Offloading.</a:t>
            </a:r>
          </a:p>
          <a:p>
            <a:pPr marL="514350" indent="-285750">
              <a:lnSpc>
                <a:spcPct val="115000"/>
              </a:lnSpc>
              <a:spcAft>
                <a:spcPts val="1000"/>
              </a:spcAft>
              <a:buFont typeface="Courier New" panose="02070309020205020404" pitchFamily="49" charset="0"/>
              <a:buChar char="o"/>
            </a:pPr>
            <a:r>
              <a:rPr lang="en-GB" dirty="0" err="1" smtClean="0">
                <a:effectLst/>
                <a:latin typeface="Calibri" panose="020F0502020204030204" pitchFamily="34" charset="0"/>
                <a:ea typeface="Calibri" panose="020F0502020204030204" pitchFamily="34" charset="0"/>
                <a:cs typeface="Times New Roman" panose="02020603050405020304" pitchFamily="18" charset="0"/>
              </a:rPr>
              <a:t>FDPSO</a:t>
            </a:r>
            <a:r>
              <a:rPr lang="en-GB" dirty="0">
                <a:latin typeface="Calibri" panose="020F0502020204030204" pitchFamily="34" charset="0"/>
                <a:ea typeface="Calibri" panose="020F0502020204030204" pitchFamily="34" charset="0"/>
                <a:cs typeface="Times New Roman" panose="02020603050405020304" pitchFamily="18" charset="0"/>
              </a:rPr>
              <a:t>:</a:t>
            </a:r>
            <a:r>
              <a:rPr lang="en-GB" dirty="0" smtClean="0">
                <a:effectLst/>
                <a:latin typeface="Calibri" panose="020F0502020204030204" pitchFamily="34" charset="0"/>
                <a:ea typeface="Calibri" panose="020F0502020204030204" pitchFamily="34" charset="0"/>
                <a:cs typeface="Times New Roman" panose="02020603050405020304" pitchFamily="18" charset="0"/>
              </a:rPr>
              <a:t> Floating, Drilling and Production, Storage and Offloading.</a:t>
            </a:r>
          </a:p>
          <a:p>
            <a:pPr marL="514350" indent="-285750">
              <a:lnSpc>
                <a:spcPct val="115000"/>
              </a:lnSpc>
              <a:spcAft>
                <a:spcPts val="1000"/>
              </a:spcAft>
              <a:buFont typeface="Courier New" panose="02070309020205020404" pitchFamily="49" charset="0"/>
              <a:buChar char="o"/>
            </a:pPr>
            <a:r>
              <a:rPr lang="en-GB" dirty="0" err="1" smtClean="0">
                <a:solidFill>
                  <a:srgbClr val="CC0099"/>
                </a:solidFill>
                <a:effectLst/>
                <a:latin typeface="Calibri" panose="020F0502020204030204" pitchFamily="34" charset="0"/>
                <a:ea typeface="Calibri" panose="020F0502020204030204" pitchFamily="34" charset="0"/>
                <a:cs typeface="Times New Roman" panose="02020603050405020304" pitchFamily="18" charset="0"/>
              </a:rPr>
              <a:t>FSRU</a:t>
            </a:r>
            <a:r>
              <a:rPr lang="en-GB" dirty="0" smtClean="0">
                <a:solidFill>
                  <a:srgbClr val="CC0099"/>
                </a:solidFill>
                <a:effectLst/>
                <a:latin typeface="Calibri" panose="020F0502020204030204" pitchFamily="34" charset="0"/>
                <a:ea typeface="Calibri" panose="020F0502020204030204" pitchFamily="34" charset="0"/>
                <a:cs typeface="Times New Roman" panose="02020603050405020304" pitchFamily="18" charset="0"/>
              </a:rPr>
              <a:t>: Floating Storage</a:t>
            </a:r>
          </a:p>
          <a:p>
            <a:pPr marL="228600">
              <a:lnSpc>
                <a:spcPct val="115000"/>
              </a:lnSpc>
              <a:spcAft>
                <a:spcPts val="1000"/>
              </a:spcAft>
            </a:pPr>
            <a:r>
              <a:rPr lang="en-GB" dirty="0" smtClean="0">
                <a:solidFill>
                  <a:srgbClr val="CC0099"/>
                </a:solidFill>
                <a:latin typeface="Calibri" panose="020F0502020204030204" pitchFamily="34" charset="0"/>
                <a:ea typeface="Calibri" panose="020F0502020204030204" pitchFamily="34" charset="0"/>
                <a:cs typeface="Times New Roman" panose="02020603050405020304" pitchFamily="18" charset="0"/>
              </a:rPr>
              <a:t>    </a:t>
            </a:r>
            <a:r>
              <a:rPr lang="en-GB" dirty="0" smtClean="0">
                <a:solidFill>
                  <a:srgbClr val="CC0099"/>
                </a:solidFill>
                <a:effectLst/>
                <a:latin typeface="Calibri" panose="020F0502020204030204" pitchFamily="34" charset="0"/>
                <a:ea typeface="Calibri" panose="020F0502020204030204" pitchFamily="34" charset="0"/>
                <a:cs typeface="Times New Roman" panose="02020603050405020304" pitchFamily="18" charset="0"/>
              </a:rPr>
              <a:t> Regasification Unit.</a:t>
            </a:r>
            <a:endParaRPr lang="en-GB" dirty="0">
              <a:solidFill>
                <a:srgbClr val="CC009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264220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Rectangle 2"/>
          <p:cNvSpPr>
            <a:spLocks noGrp="1" noChangeArrowheads="1"/>
          </p:cNvSpPr>
          <p:nvPr>
            <p:ph type="body" idx="1"/>
          </p:nvPr>
        </p:nvSpPr>
        <p:spPr>
          <a:xfrm>
            <a:off x="468313" y="1268413"/>
            <a:ext cx="8229600" cy="2159000"/>
          </a:xfrm>
        </p:spPr>
        <p:txBody>
          <a:bodyPr/>
          <a:lstStyle/>
          <a:p>
            <a:pPr algn="ctr" eaLnBrk="1" hangingPunct="1">
              <a:lnSpc>
                <a:spcPct val="80000"/>
              </a:lnSpc>
              <a:buClr>
                <a:schemeClr val="accent2"/>
              </a:buClr>
              <a:buFont typeface="Wingdings" panose="05000000000000000000" pitchFamily="2" charset="2"/>
              <a:buNone/>
              <a:defRPr/>
            </a:pPr>
            <a:endParaRPr lang="en-US" altLang="zh-CN" sz="4800" b="1" dirty="0">
              <a:solidFill>
                <a:schemeClr val="hlink"/>
              </a:solidFill>
            </a:endParaRPr>
          </a:p>
          <a:p>
            <a:pPr algn="ctr" eaLnBrk="1" hangingPunct="1">
              <a:lnSpc>
                <a:spcPct val="80000"/>
              </a:lnSpc>
              <a:buClr>
                <a:schemeClr val="accent2"/>
              </a:buClr>
              <a:buFont typeface="Wingdings" panose="05000000000000000000" pitchFamily="2" charset="2"/>
              <a:buNone/>
              <a:defRPr/>
            </a:pPr>
            <a:r>
              <a:rPr lang="en-US" altLang="zh-CN" sz="4800" b="1" dirty="0" smtClean="0">
                <a:solidFill>
                  <a:srgbClr val="FFCC66"/>
                </a:solidFill>
              </a:rPr>
              <a:t>Environmental Impacts</a:t>
            </a:r>
            <a:endParaRPr lang="zh-CN" altLang="en-US" sz="2400" dirty="0">
              <a:solidFill>
                <a:schemeClr val="hlink"/>
              </a:solidFill>
            </a:endParaRPr>
          </a:p>
          <a:p>
            <a:pPr eaLnBrk="1" hangingPunct="1">
              <a:lnSpc>
                <a:spcPct val="80000"/>
              </a:lnSpc>
              <a:buFont typeface="Wingdings" panose="05000000000000000000" pitchFamily="2" charset="2"/>
              <a:buNone/>
              <a:defRPr/>
            </a:pPr>
            <a:r>
              <a:rPr lang="zh-CN" altLang="en-US" sz="2400" dirty="0"/>
              <a:t>    </a:t>
            </a:r>
          </a:p>
        </p:txBody>
      </p:sp>
      <p:pic>
        <p:nvPicPr>
          <p:cNvPr id="65539" name="Picture 3" descr="book-toumin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11413" y="4076700"/>
            <a:ext cx="439102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wedg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836712"/>
            <a:ext cx="7704856" cy="4031873"/>
          </a:xfrm>
          <a:prstGeom prst="rect">
            <a:avLst/>
          </a:prstGeom>
        </p:spPr>
        <p:txBody>
          <a:bodyPr wrap="square">
            <a:spAutoFit/>
          </a:bodyPr>
          <a:lstStyle/>
          <a:p>
            <a:r>
              <a:rPr lang="en-GB" sz="3200" dirty="0" smtClean="0">
                <a:latin typeface="Arial" panose="020B0604020202020204" pitchFamily="34" charset="0"/>
              </a:rPr>
              <a:t>Oil production worldwide has been synonymous with environmental damage.</a:t>
            </a:r>
          </a:p>
          <a:p>
            <a:endParaRPr lang="en-GB" sz="3200" dirty="0" smtClean="0">
              <a:latin typeface="Arial" panose="020B0604020202020204" pitchFamily="34" charset="0"/>
            </a:endParaRPr>
          </a:p>
          <a:p>
            <a:endParaRPr lang="en-GB" sz="3200" dirty="0" smtClean="0">
              <a:latin typeface="Arial" panose="020B0604020202020204" pitchFamily="34" charset="0"/>
            </a:endParaRPr>
          </a:p>
          <a:p>
            <a:r>
              <a:rPr lang="en-GB" sz="3200" dirty="0" smtClean="0">
                <a:solidFill>
                  <a:srgbClr val="7030A0"/>
                </a:solidFill>
                <a:latin typeface="Arial" panose="020B0604020202020204" pitchFamily="34" charset="0"/>
              </a:rPr>
              <a:t>Most if not all oil producing States have one or more environmental problems/issues</a:t>
            </a:r>
            <a:endParaRPr lang="en-GB" sz="3200" dirty="0">
              <a:solidFill>
                <a:srgbClr val="7030A0"/>
              </a:solidFill>
              <a:latin typeface="Arial" panose="020B0604020202020204" pitchFamily="34" charset="0"/>
            </a:endParaRPr>
          </a:p>
        </p:txBody>
      </p:sp>
    </p:spTree>
    <p:extLst>
      <p:ext uri="{BB962C8B-B14F-4D97-AF65-F5344CB8AC3E}">
        <p14:creationId xmlns:p14="http://schemas.microsoft.com/office/powerpoint/2010/main" val="123266460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88640"/>
            <a:ext cx="8640960" cy="6432530"/>
          </a:xfrm>
          <a:prstGeom prst="rect">
            <a:avLst/>
          </a:prstGeom>
        </p:spPr>
        <p:txBody>
          <a:bodyPr wrap="square">
            <a:spAutoFit/>
          </a:bodyPr>
          <a:lstStyle/>
          <a:p>
            <a:r>
              <a:rPr lang="en-GB" sz="2400" dirty="0" smtClean="0">
                <a:solidFill>
                  <a:srgbClr val="FFFF00"/>
                </a:solidFill>
                <a:effectLst/>
                <a:latin typeface="Arial" panose="020B0604020202020204" pitchFamily="34" charset="0"/>
                <a:ea typeface="Calibri" panose="020F0502020204030204" pitchFamily="34" charset="0"/>
              </a:rPr>
              <a:t>Human error is widely acknowledged as the major cause of quality, production, and safety risks in many industries. </a:t>
            </a:r>
          </a:p>
          <a:p>
            <a:endParaRPr lang="en-GB" sz="2400" dirty="0">
              <a:latin typeface="Arial" panose="020B0604020202020204" pitchFamily="34" charset="0"/>
              <a:ea typeface="Calibri" panose="020F0502020204030204" pitchFamily="34" charset="0"/>
            </a:endParaRPr>
          </a:p>
          <a:p>
            <a:r>
              <a:rPr lang="en-GB" sz="2400" dirty="0" smtClean="0">
                <a:effectLst/>
                <a:latin typeface="Arial" panose="020B0604020202020204" pitchFamily="34" charset="0"/>
                <a:ea typeface="Calibri" panose="020F0502020204030204" pitchFamily="34" charset="0"/>
              </a:rPr>
              <a:t>It’s unlikely that human error will ever be completely prevented, there is growing recognition that many human performance problems stem from a failure within organizations to develop an effective policy for managing human reliability.</a:t>
            </a:r>
          </a:p>
          <a:p>
            <a:endParaRPr lang="en-GB" sz="2400" dirty="0" smtClean="0">
              <a:effectLst/>
              <a:latin typeface="Arial" panose="020B0604020202020204" pitchFamily="34" charset="0"/>
              <a:ea typeface="Calibri" panose="020F0502020204030204" pitchFamily="34" charset="0"/>
            </a:endParaRPr>
          </a:p>
          <a:p>
            <a:r>
              <a:rPr lang="en-GB" sz="2400" dirty="0">
                <a:solidFill>
                  <a:schemeClr val="accent1">
                    <a:lumMod val="60000"/>
                    <a:lumOff val="40000"/>
                  </a:schemeClr>
                </a:solidFill>
                <a:latin typeface="Arial" panose="020B0604020202020204" pitchFamily="34" charset="0"/>
              </a:rPr>
              <a:t>Human errors begin during the design stage, extending beyond process and workplace design, into construction and continuing into the design of management systems for operations and maintenance. Such systems include management and training policies and procedural development and standard operating procedure development.</a:t>
            </a:r>
          </a:p>
          <a:p>
            <a:endParaRPr lang="en-GB" sz="2800" dirty="0">
              <a:latin typeface="Arial" panose="020B0604020202020204" pitchFamily="34" charset="0"/>
            </a:endParaRPr>
          </a:p>
        </p:txBody>
      </p:sp>
    </p:spTree>
    <p:extLst>
      <p:ext uri="{BB962C8B-B14F-4D97-AF65-F5344CB8AC3E}">
        <p14:creationId xmlns:p14="http://schemas.microsoft.com/office/powerpoint/2010/main" val="92049695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ChangeArrowheads="1"/>
          </p:cNvSpPr>
          <p:nvPr>
            <p:ph type="body" idx="1"/>
          </p:nvPr>
        </p:nvSpPr>
        <p:spPr>
          <a:xfrm>
            <a:off x="323528" y="476672"/>
            <a:ext cx="8458200" cy="4487863"/>
          </a:xfrm>
        </p:spPr>
        <p:txBody>
          <a:bodyPr/>
          <a:lstStyle/>
          <a:p>
            <a:pPr marL="661988" indent="-661988" eaLnBrk="1" hangingPunct="1">
              <a:spcBef>
                <a:spcPct val="40000"/>
              </a:spcBef>
              <a:buFont typeface="Wingdings" panose="05000000000000000000" pitchFamily="2" charset="2"/>
              <a:buChar char="v"/>
              <a:defRPr/>
            </a:pPr>
            <a:r>
              <a:rPr lang="en-US" altLang="zh-CN" sz="4000" b="1" dirty="0" smtClean="0">
                <a:solidFill>
                  <a:schemeClr val="folHlink"/>
                </a:solidFill>
                <a:latin typeface="Times New Roman" pitchFamily="18" charset="0"/>
              </a:rPr>
              <a:t>Introduction </a:t>
            </a:r>
            <a:endParaRPr lang="en-US" altLang="zh-CN" sz="4000" b="1" dirty="0">
              <a:solidFill>
                <a:schemeClr val="folHlink"/>
              </a:solidFill>
              <a:latin typeface="Times New Roman" pitchFamily="18" charset="0"/>
            </a:endParaRPr>
          </a:p>
          <a:p>
            <a:pPr marL="661988" indent="-661988" eaLnBrk="1" hangingPunct="1">
              <a:spcBef>
                <a:spcPct val="40000"/>
              </a:spcBef>
              <a:buFont typeface="Wingdings" panose="05000000000000000000" pitchFamily="2" charset="2"/>
              <a:buChar char="v"/>
              <a:defRPr/>
            </a:pPr>
            <a:r>
              <a:rPr lang="en-US" altLang="zh-CN" sz="4000" b="1" dirty="0" smtClean="0">
                <a:solidFill>
                  <a:schemeClr val="folHlink"/>
                </a:solidFill>
                <a:latin typeface="Times New Roman" pitchFamily="18" charset="0"/>
              </a:rPr>
              <a:t>Floating Production Systems (FPS)</a:t>
            </a:r>
            <a:endParaRPr lang="en-US" altLang="zh-CN" sz="4000" b="1" i="1" dirty="0">
              <a:solidFill>
                <a:schemeClr val="folHlink"/>
              </a:solidFill>
              <a:latin typeface="Times New Roman" pitchFamily="18" charset="0"/>
            </a:endParaRPr>
          </a:p>
          <a:p>
            <a:pPr marL="661988" indent="-661988" eaLnBrk="1" hangingPunct="1">
              <a:spcBef>
                <a:spcPct val="40000"/>
              </a:spcBef>
              <a:buFont typeface="Wingdings" panose="05000000000000000000" pitchFamily="2" charset="2"/>
              <a:buChar char="v"/>
              <a:defRPr/>
            </a:pPr>
            <a:r>
              <a:rPr lang="en-US" altLang="zh-CN" sz="4000" b="1" dirty="0" smtClean="0">
                <a:solidFill>
                  <a:schemeClr val="folHlink"/>
                </a:solidFill>
                <a:latin typeface="Times New Roman" pitchFamily="18" charset="0"/>
              </a:rPr>
              <a:t>Advantages of FPS</a:t>
            </a:r>
            <a:endParaRPr lang="en-US" altLang="zh-CN" sz="4000" b="1" dirty="0">
              <a:solidFill>
                <a:schemeClr val="folHlink"/>
              </a:solidFill>
              <a:latin typeface="Times New Roman" pitchFamily="18" charset="0"/>
            </a:endParaRPr>
          </a:p>
          <a:p>
            <a:pPr marL="661988" indent="-661988" eaLnBrk="1" hangingPunct="1">
              <a:lnSpc>
                <a:spcPct val="80000"/>
              </a:lnSpc>
              <a:spcBef>
                <a:spcPct val="40000"/>
              </a:spcBef>
              <a:buFont typeface="Wingdings" panose="05000000000000000000" pitchFamily="2" charset="2"/>
              <a:buChar char="v"/>
              <a:defRPr/>
            </a:pPr>
            <a:r>
              <a:rPr lang="en-US" altLang="zh-CN" sz="4000" b="1" dirty="0" smtClean="0">
                <a:solidFill>
                  <a:schemeClr val="folHlink"/>
                </a:solidFill>
                <a:latin typeface="Times New Roman" pitchFamily="18" charset="0"/>
              </a:rPr>
              <a:t>Environmental Impacts</a:t>
            </a:r>
          </a:p>
          <a:p>
            <a:pPr marL="661988" indent="-661988" eaLnBrk="1" hangingPunct="1">
              <a:lnSpc>
                <a:spcPct val="80000"/>
              </a:lnSpc>
              <a:spcBef>
                <a:spcPct val="40000"/>
              </a:spcBef>
              <a:buFont typeface="Wingdings" panose="05000000000000000000" pitchFamily="2" charset="2"/>
              <a:buChar char="v"/>
              <a:defRPr/>
            </a:pPr>
            <a:r>
              <a:rPr lang="en-US" altLang="zh-CN" sz="4000" b="1" dirty="0" smtClean="0">
                <a:solidFill>
                  <a:schemeClr val="folHlink"/>
                </a:solidFill>
                <a:latin typeface="Times New Roman" pitchFamily="18" charset="0"/>
              </a:rPr>
              <a:t>Conclusion</a:t>
            </a:r>
            <a:r>
              <a:rPr lang="en-US" altLang="zh-CN" sz="4000" b="1" dirty="0" smtClean="0">
                <a:solidFill>
                  <a:schemeClr val="accent1"/>
                </a:solidFill>
                <a:latin typeface="Book Antiqua" pitchFamily="18" charset="0"/>
              </a:rPr>
              <a:t>              </a:t>
            </a:r>
            <a:endParaRPr lang="en-US" altLang="zh-CN" sz="4000" b="1" i="1" dirty="0">
              <a:solidFill>
                <a:schemeClr val="accent1"/>
              </a:solidFill>
              <a:latin typeface="Book Antiqua"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404664"/>
            <a:ext cx="8568952" cy="6123215"/>
          </a:xfrm>
          <a:prstGeom prst="rect">
            <a:avLst/>
          </a:prstGeom>
        </p:spPr>
        <p:txBody>
          <a:bodyPr wrap="square">
            <a:spAutoFit/>
          </a:bodyPr>
          <a:lstStyle/>
          <a:p>
            <a:pPr>
              <a:lnSpc>
                <a:spcPct val="115000"/>
              </a:lnSpc>
              <a:spcAft>
                <a:spcPts val="1000"/>
              </a:spcAft>
            </a:pPr>
            <a:r>
              <a:rPr lang="en-GB" sz="2800" dirty="0" smtClean="0">
                <a:solidFill>
                  <a:srgbClr val="FFFF00"/>
                </a:solidFill>
                <a:latin typeface="Arial" panose="020B0604020202020204" pitchFamily="34" charset="0"/>
                <a:ea typeface="Calibri" panose="020F0502020204030204" pitchFamily="34" charset="0"/>
              </a:rPr>
              <a:t>Most Environmental Impact Statement (</a:t>
            </a:r>
            <a:r>
              <a:rPr lang="en-GB" sz="2800" dirty="0" err="1" smtClean="0">
                <a:solidFill>
                  <a:srgbClr val="FFFF00"/>
                </a:solidFill>
                <a:effectLst/>
                <a:latin typeface="Arial" panose="020B0604020202020204" pitchFamily="34" charset="0"/>
                <a:ea typeface="Calibri" panose="020F0502020204030204" pitchFamily="34" charset="0"/>
              </a:rPr>
              <a:t>EIS</a:t>
            </a:r>
            <a:r>
              <a:rPr lang="en-GB" sz="2800" dirty="0" smtClean="0">
                <a:solidFill>
                  <a:srgbClr val="FFFF00"/>
                </a:solidFill>
                <a:effectLst/>
                <a:latin typeface="Arial" panose="020B0604020202020204" pitchFamily="34" charset="0"/>
                <a:ea typeface="Calibri" panose="020F0502020204030204" pitchFamily="34" charset="0"/>
              </a:rPr>
              <a:t>) found that </a:t>
            </a:r>
            <a:r>
              <a:rPr lang="en-GB" sz="2800" dirty="0" err="1" smtClean="0">
                <a:solidFill>
                  <a:srgbClr val="FFFF00"/>
                </a:solidFill>
                <a:effectLst/>
                <a:latin typeface="Arial" panose="020B0604020202020204" pitchFamily="34" charset="0"/>
                <a:ea typeface="Calibri" panose="020F0502020204030204" pitchFamily="34" charset="0"/>
              </a:rPr>
              <a:t>FPSO</a:t>
            </a:r>
            <a:r>
              <a:rPr lang="en-GB" sz="2800" dirty="0" smtClean="0">
                <a:solidFill>
                  <a:srgbClr val="FFFF00"/>
                </a:solidFill>
                <a:effectLst/>
                <a:latin typeface="Arial" panose="020B0604020202020204" pitchFamily="34" charset="0"/>
                <a:ea typeface="Calibri" panose="020F0502020204030204" pitchFamily="34" charset="0"/>
              </a:rPr>
              <a:t> systems do not pose a greater threat to the environment than do currently accepted development and production systems, given that proper mitigation measures, keyed to the specific proposed operations and location, are applied.</a:t>
            </a:r>
          </a:p>
          <a:p>
            <a:pPr>
              <a:lnSpc>
                <a:spcPct val="115000"/>
              </a:lnSpc>
              <a:spcAft>
                <a:spcPts val="1000"/>
              </a:spcAft>
            </a:pPr>
            <a:r>
              <a:rPr lang="en-GB" sz="2800" dirty="0"/>
              <a:t>Potential impacts from routine operations of </a:t>
            </a:r>
            <a:r>
              <a:rPr lang="en-GB" sz="2800" dirty="0" err="1"/>
              <a:t>FPSO’s</a:t>
            </a:r>
            <a:r>
              <a:rPr lang="en-GB" sz="2800" dirty="0"/>
              <a:t> are similar to those from currently accepted </a:t>
            </a:r>
            <a:r>
              <a:rPr lang="en-GB" sz="2800" dirty="0" err="1"/>
              <a:t>deepwater</a:t>
            </a:r>
            <a:r>
              <a:rPr lang="en-GB" sz="2800" dirty="0"/>
              <a:t> production systems, with the exception of potential </a:t>
            </a:r>
            <a:r>
              <a:rPr lang="en-GB" sz="2800" dirty="0" err="1"/>
              <a:t>sulfurdioxide</a:t>
            </a:r>
            <a:r>
              <a:rPr lang="en-GB" sz="2800" dirty="0"/>
              <a:t>-related, air quality </a:t>
            </a:r>
            <a:r>
              <a:rPr lang="en-GB" sz="2800" dirty="0" smtClean="0"/>
              <a:t>impacts in some fields.</a:t>
            </a:r>
            <a:endParaRPr lang="en-GB" sz="2800" dirty="0">
              <a:effectLst/>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239419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548680"/>
            <a:ext cx="8568952" cy="6555641"/>
          </a:xfrm>
          <a:prstGeom prst="rect">
            <a:avLst/>
          </a:prstGeom>
        </p:spPr>
        <p:txBody>
          <a:bodyPr wrap="square">
            <a:spAutoFit/>
          </a:bodyPr>
          <a:lstStyle/>
          <a:p>
            <a:r>
              <a:rPr lang="en-GB" sz="2800" dirty="0" smtClean="0">
                <a:solidFill>
                  <a:srgbClr val="FFFF00"/>
                </a:solidFill>
                <a:effectLst/>
                <a:latin typeface="Arial" panose="020B0604020202020204" pitchFamily="34" charset="0"/>
                <a:ea typeface="Calibri" panose="020F0502020204030204" pitchFamily="34" charset="0"/>
              </a:rPr>
              <a:t>Emissions from shuttle tankers idling during offloading could cause air quality exceedances.</a:t>
            </a:r>
          </a:p>
          <a:p>
            <a:endParaRPr lang="en-GB" sz="2800" dirty="0">
              <a:latin typeface="Arial" panose="020B0604020202020204" pitchFamily="34" charset="0"/>
              <a:ea typeface="Calibri" panose="020F0502020204030204" pitchFamily="34" charset="0"/>
            </a:endParaRPr>
          </a:p>
          <a:p>
            <a:r>
              <a:rPr lang="en-GB" sz="2800" dirty="0"/>
              <a:t>The risk of accidental oil spill from </a:t>
            </a:r>
            <a:r>
              <a:rPr lang="en-GB" sz="2800" dirty="0" err="1"/>
              <a:t>FPSO</a:t>
            </a:r>
            <a:r>
              <a:rPr lang="en-GB" sz="2800" dirty="0"/>
              <a:t> systems and related shuttle </a:t>
            </a:r>
            <a:r>
              <a:rPr lang="en-GB" sz="2800" dirty="0" err="1"/>
              <a:t>tankering</a:t>
            </a:r>
            <a:r>
              <a:rPr lang="en-GB" sz="2800" dirty="0"/>
              <a:t> are comparable to the risk of oil spills from currently accepted </a:t>
            </a:r>
            <a:r>
              <a:rPr lang="en-GB" sz="2800" dirty="0" err="1"/>
              <a:t>deepwater</a:t>
            </a:r>
            <a:r>
              <a:rPr lang="en-GB" sz="2800" dirty="0"/>
              <a:t> production systems and related oil pipelines</a:t>
            </a:r>
            <a:r>
              <a:rPr lang="en-GB" sz="2800" dirty="0" smtClean="0"/>
              <a:t>.</a:t>
            </a:r>
          </a:p>
          <a:p>
            <a:endParaRPr lang="en-GB" sz="2800" dirty="0">
              <a:effectLst/>
              <a:latin typeface="Arial" panose="020B0604020202020204" pitchFamily="34" charset="0"/>
              <a:ea typeface="Calibri" panose="020F0502020204030204" pitchFamily="34" charset="0"/>
            </a:endParaRPr>
          </a:p>
          <a:p>
            <a:r>
              <a:rPr lang="en-GB" sz="2800" dirty="0">
                <a:solidFill>
                  <a:schemeClr val="accent1">
                    <a:lumMod val="60000"/>
                    <a:lumOff val="40000"/>
                  </a:schemeClr>
                </a:solidFill>
              </a:rPr>
              <a:t>The incremental increase to cumulative impacts from the use of shuttle tankers in</a:t>
            </a:r>
          </a:p>
          <a:p>
            <a:r>
              <a:rPr lang="en-GB" sz="2800" dirty="0">
                <a:solidFill>
                  <a:schemeClr val="accent1">
                    <a:lumMod val="60000"/>
                    <a:lumOff val="40000"/>
                  </a:schemeClr>
                </a:solidFill>
              </a:rPr>
              <a:t>support of </a:t>
            </a:r>
            <a:r>
              <a:rPr lang="en-GB" sz="2800" dirty="0" err="1">
                <a:solidFill>
                  <a:schemeClr val="accent1">
                    <a:lumMod val="60000"/>
                    <a:lumOff val="40000"/>
                  </a:schemeClr>
                </a:solidFill>
              </a:rPr>
              <a:t>FPSO</a:t>
            </a:r>
            <a:r>
              <a:rPr lang="en-GB" sz="2800" dirty="0">
                <a:solidFill>
                  <a:schemeClr val="accent1">
                    <a:lumMod val="60000"/>
                    <a:lumOff val="40000"/>
                  </a:schemeClr>
                </a:solidFill>
              </a:rPr>
              <a:t> operations will be insignificant when added to increased tanker traffic related to increasing oil imports.</a:t>
            </a:r>
          </a:p>
          <a:p>
            <a:r>
              <a:rPr lang="en-GB" sz="2800" dirty="0" smtClean="0">
                <a:solidFill>
                  <a:schemeClr val="accent1">
                    <a:lumMod val="60000"/>
                    <a:lumOff val="40000"/>
                  </a:schemeClr>
                </a:solidFill>
                <a:effectLst/>
                <a:latin typeface="Arial" panose="020B0604020202020204" pitchFamily="34" charset="0"/>
                <a:ea typeface="Calibri" panose="020F0502020204030204" pitchFamily="34" charset="0"/>
              </a:rPr>
              <a:t> </a:t>
            </a:r>
            <a:endParaRPr lang="en-GB" sz="2800" dirty="0">
              <a:solidFill>
                <a:schemeClr val="accent1">
                  <a:lumMod val="60000"/>
                  <a:lumOff val="40000"/>
                </a:schemeClr>
              </a:solidFill>
              <a:latin typeface="Arial" panose="020B0604020202020204" pitchFamily="34" charset="0"/>
            </a:endParaRPr>
          </a:p>
        </p:txBody>
      </p:sp>
    </p:spTree>
    <p:extLst>
      <p:ext uri="{BB962C8B-B14F-4D97-AF65-F5344CB8AC3E}">
        <p14:creationId xmlns:p14="http://schemas.microsoft.com/office/powerpoint/2010/main" val="1456389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8636"/>
            <a:ext cx="8229600" cy="901335"/>
          </a:xfrm>
        </p:spPr>
        <p:txBody>
          <a:bodyPr/>
          <a:lstStyle/>
          <a:p>
            <a:r>
              <a:rPr lang="en-GB" b="1" dirty="0" smtClean="0">
                <a:solidFill>
                  <a:srgbClr val="FF0000"/>
                </a:solidFill>
              </a:rPr>
              <a:t>EXAMPLES</a:t>
            </a:r>
            <a:endParaRPr lang="en-GB" b="1" dirty="0">
              <a:solidFill>
                <a:srgbClr val="FF0000"/>
              </a:solidFill>
            </a:endParaRPr>
          </a:p>
        </p:txBody>
      </p:sp>
      <p:pic>
        <p:nvPicPr>
          <p:cNvPr id="6" name="Content Placeholder 5"/>
          <p:cNvPicPr>
            <a:picLocks noGrp="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251520" y="1299302"/>
            <a:ext cx="5184576" cy="4649978"/>
          </a:xfrm>
          <a:prstGeom prst="rect">
            <a:avLst/>
          </a:prstGeom>
          <a:noFill/>
          <a:ln>
            <a:noFill/>
          </a:ln>
        </p:spPr>
      </p:pic>
      <p:sp>
        <p:nvSpPr>
          <p:cNvPr id="7" name="Content Placeholder 6"/>
          <p:cNvSpPr>
            <a:spLocks noGrp="1"/>
          </p:cNvSpPr>
          <p:nvPr>
            <p:ph sz="half" idx="2"/>
          </p:nvPr>
        </p:nvSpPr>
        <p:spPr>
          <a:xfrm>
            <a:off x="5420233" y="1299302"/>
            <a:ext cx="3816424" cy="3824064"/>
          </a:xfrm>
        </p:spPr>
        <p:txBody>
          <a:bodyPr/>
          <a:lstStyle/>
          <a:p>
            <a:r>
              <a:rPr lang="en-GB" sz="2000" b="1" dirty="0">
                <a:solidFill>
                  <a:srgbClr val="FFFF00"/>
                </a:solidFill>
                <a:effectLst/>
              </a:rPr>
              <a:t>Since the exploration and subsequent production of oil, nine whales have been washed ashore in Ghana’s coastal Western Region: </a:t>
            </a:r>
            <a:r>
              <a:rPr lang="en-GB" sz="2000" b="1" dirty="0" err="1">
                <a:solidFill>
                  <a:srgbClr val="FFFF00"/>
                </a:solidFill>
                <a:effectLst/>
              </a:rPr>
              <a:t>Jomoro</a:t>
            </a:r>
            <a:r>
              <a:rPr lang="en-GB" sz="2000" b="1" dirty="0">
                <a:solidFill>
                  <a:srgbClr val="FFFF00"/>
                </a:solidFill>
                <a:effectLst/>
              </a:rPr>
              <a:t> and </a:t>
            </a:r>
            <a:r>
              <a:rPr lang="en-GB" sz="2000" b="1" dirty="0" err="1">
                <a:solidFill>
                  <a:srgbClr val="FFFF00"/>
                </a:solidFill>
                <a:effectLst/>
              </a:rPr>
              <a:t>Ellembelle</a:t>
            </a:r>
            <a:r>
              <a:rPr lang="en-GB" sz="2000" b="1" dirty="0">
                <a:solidFill>
                  <a:srgbClr val="FFFF00"/>
                </a:solidFill>
                <a:effectLst/>
              </a:rPr>
              <a:t> Districts </a:t>
            </a:r>
          </a:p>
          <a:p>
            <a:r>
              <a:rPr lang="en-GB" sz="2000" b="1" dirty="0">
                <a:effectLst/>
              </a:rPr>
              <a:t>There are no specific research which link the death of the whales to the oil extraction, but whale deaths have been notably rampant since production began in 2009.</a:t>
            </a:r>
            <a:endParaRPr lang="en-GB" sz="2000" b="1" dirty="0"/>
          </a:p>
        </p:txBody>
      </p:sp>
      <p:sp>
        <p:nvSpPr>
          <p:cNvPr id="9" name="Rectangle 8"/>
          <p:cNvSpPr/>
          <p:nvPr/>
        </p:nvSpPr>
        <p:spPr>
          <a:xfrm>
            <a:off x="251520" y="5949280"/>
            <a:ext cx="4270721" cy="400110"/>
          </a:xfrm>
          <a:prstGeom prst="rect">
            <a:avLst/>
          </a:prstGeom>
        </p:spPr>
        <p:txBody>
          <a:bodyPr wrap="none">
            <a:spAutoFit/>
          </a:bodyPr>
          <a:lstStyle/>
          <a:p>
            <a:r>
              <a:rPr lang="en-GB" sz="2000" dirty="0">
                <a:solidFill>
                  <a:schemeClr val="accent1">
                    <a:lumMod val="60000"/>
                    <a:lumOff val="40000"/>
                  </a:schemeClr>
                </a:solidFill>
                <a:latin typeface="Arial" panose="020B0604020202020204" pitchFamily="34" charset="0"/>
                <a:ea typeface="Calibri" panose="020F0502020204030204" pitchFamily="34" charset="0"/>
              </a:rPr>
              <a:t>Dead whale in the coast of Ghana</a:t>
            </a:r>
            <a:endParaRPr lang="en-GB" sz="2000" dirty="0">
              <a:solidFill>
                <a:schemeClr val="accent1">
                  <a:lumMod val="60000"/>
                  <a:lumOff val="40000"/>
                </a:schemeClr>
              </a:solidFill>
            </a:endParaRPr>
          </a:p>
        </p:txBody>
      </p:sp>
    </p:spTree>
    <p:extLst>
      <p:ext uri="{BB962C8B-B14F-4D97-AF65-F5344CB8AC3E}">
        <p14:creationId xmlns:p14="http://schemas.microsoft.com/office/powerpoint/2010/main" val="385560782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1157"/>
            <a:ext cx="8229600" cy="901335"/>
          </a:xfrm>
        </p:spPr>
        <p:txBody>
          <a:bodyPr/>
          <a:lstStyle/>
          <a:p>
            <a:r>
              <a:rPr lang="en-GB" b="1" dirty="0" smtClean="0">
                <a:solidFill>
                  <a:srgbClr val="FF0000"/>
                </a:solidFill>
              </a:rPr>
              <a:t>EXAMPLES</a:t>
            </a:r>
            <a:endParaRPr lang="en-GB" b="1" dirty="0">
              <a:solidFill>
                <a:srgbClr val="FF0000"/>
              </a:solidFill>
            </a:endParaRPr>
          </a:p>
        </p:txBody>
      </p:sp>
      <p:sp>
        <p:nvSpPr>
          <p:cNvPr id="7" name="Content Placeholder 6"/>
          <p:cNvSpPr>
            <a:spLocks noGrp="1"/>
          </p:cNvSpPr>
          <p:nvPr>
            <p:ph sz="half" idx="2"/>
          </p:nvPr>
        </p:nvSpPr>
        <p:spPr>
          <a:xfrm>
            <a:off x="5252296" y="1196752"/>
            <a:ext cx="3984361" cy="3920646"/>
          </a:xfrm>
        </p:spPr>
        <p:txBody>
          <a:bodyPr/>
          <a:lstStyle/>
          <a:p>
            <a:r>
              <a:rPr lang="en-GB" sz="2000" b="1" dirty="0" smtClean="0">
                <a:solidFill>
                  <a:srgbClr val="FF9900"/>
                </a:solidFill>
                <a:effectLst/>
              </a:rPr>
              <a:t>The powerful lights attract fish into a "safety zone" that local fishermen cannot enter, and some </a:t>
            </a:r>
          </a:p>
          <a:p>
            <a:r>
              <a:rPr lang="en-GB" sz="2000" b="1" dirty="0" smtClean="0">
                <a:solidFill>
                  <a:schemeClr val="accent1">
                    <a:lumMod val="60000"/>
                    <a:lumOff val="40000"/>
                  </a:schemeClr>
                </a:solidFill>
                <a:effectLst/>
              </a:rPr>
              <a:t>fish </a:t>
            </a:r>
            <a:r>
              <a:rPr lang="en-GB" sz="2000" b="1" dirty="0">
                <a:solidFill>
                  <a:schemeClr val="accent1">
                    <a:lumMod val="60000"/>
                    <a:lumOff val="40000"/>
                  </a:schemeClr>
                </a:solidFill>
                <a:effectLst/>
              </a:rPr>
              <a:t>migrate into the zones where the fishermen cannot reach</a:t>
            </a:r>
            <a:endParaRPr lang="en-GB" sz="2000" b="1" dirty="0" smtClean="0">
              <a:solidFill>
                <a:schemeClr val="accent1">
                  <a:lumMod val="60000"/>
                  <a:lumOff val="40000"/>
                </a:schemeClr>
              </a:solidFill>
              <a:effectLst/>
            </a:endParaRPr>
          </a:p>
          <a:p>
            <a:r>
              <a:rPr lang="en-GB" sz="2000" b="1" dirty="0" smtClean="0">
                <a:effectLst/>
              </a:rPr>
              <a:t>fishermen </a:t>
            </a:r>
            <a:r>
              <a:rPr lang="en-GB" sz="2000" b="1" dirty="0">
                <a:effectLst/>
              </a:rPr>
              <a:t>complain of health problems associated with excessive gas flaring</a:t>
            </a:r>
            <a:r>
              <a:rPr lang="en-GB" sz="2000" b="1" dirty="0" smtClean="0">
                <a:effectLst/>
              </a:rPr>
              <a:t>.</a:t>
            </a:r>
          </a:p>
          <a:p>
            <a:r>
              <a:rPr lang="en-GB" sz="2000" b="1" dirty="0">
                <a:solidFill>
                  <a:srgbClr val="FFFF00"/>
                </a:solidFill>
                <a:effectLst/>
              </a:rPr>
              <a:t>Some fishermen have been losing their nets to the supply vessels that traverse the waters to and from the </a:t>
            </a:r>
            <a:r>
              <a:rPr lang="en-GB" sz="2000" b="1" dirty="0" err="1">
                <a:solidFill>
                  <a:srgbClr val="FFFF00"/>
                </a:solidFill>
                <a:effectLst/>
              </a:rPr>
              <a:t>FPSO</a:t>
            </a:r>
            <a:r>
              <a:rPr lang="en-GB" sz="2000" b="1" dirty="0">
                <a:solidFill>
                  <a:srgbClr val="FFFF00"/>
                </a:solidFill>
                <a:effectLst/>
              </a:rPr>
              <a:t>.</a:t>
            </a:r>
            <a:endParaRPr lang="en-GB" sz="2000" b="1" dirty="0" smtClean="0">
              <a:solidFill>
                <a:srgbClr val="FFFF00"/>
              </a:solidFill>
              <a:effectLst/>
            </a:endParaRPr>
          </a:p>
          <a:p>
            <a:endParaRPr lang="en-GB" sz="2000" b="1" dirty="0"/>
          </a:p>
        </p:txBody>
      </p:sp>
      <p:sp>
        <p:nvSpPr>
          <p:cNvPr id="9" name="Rectangle 8"/>
          <p:cNvSpPr/>
          <p:nvPr/>
        </p:nvSpPr>
        <p:spPr>
          <a:xfrm>
            <a:off x="11576" y="5661248"/>
            <a:ext cx="4442242" cy="400110"/>
          </a:xfrm>
          <a:prstGeom prst="rect">
            <a:avLst/>
          </a:prstGeom>
        </p:spPr>
        <p:txBody>
          <a:bodyPr wrap="none">
            <a:spAutoFit/>
          </a:bodyPr>
          <a:lstStyle/>
          <a:p>
            <a:r>
              <a:rPr lang="en-GB" sz="2000" dirty="0">
                <a:solidFill>
                  <a:schemeClr val="accent1">
                    <a:lumMod val="60000"/>
                    <a:lumOff val="40000"/>
                  </a:schemeClr>
                </a:solidFill>
                <a:latin typeface="Arial" panose="020B0604020202020204" pitchFamily="34" charset="0"/>
                <a:ea typeface="Calibri" panose="020F0502020204030204" pitchFamily="34" charset="0"/>
              </a:rPr>
              <a:t>The Kwame Nkrumah </a:t>
            </a:r>
            <a:r>
              <a:rPr lang="en-GB" sz="2000" dirty="0" err="1">
                <a:solidFill>
                  <a:schemeClr val="accent1">
                    <a:lumMod val="60000"/>
                    <a:lumOff val="40000"/>
                  </a:schemeClr>
                </a:solidFill>
                <a:latin typeface="Arial" panose="020B0604020202020204" pitchFamily="34" charset="0"/>
                <a:ea typeface="Calibri" panose="020F0502020204030204" pitchFamily="34" charset="0"/>
              </a:rPr>
              <a:t>FPSO</a:t>
            </a:r>
            <a:r>
              <a:rPr lang="en-GB" sz="2000" dirty="0">
                <a:solidFill>
                  <a:schemeClr val="accent1">
                    <a:lumMod val="60000"/>
                    <a:lumOff val="40000"/>
                  </a:schemeClr>
                </a:solidFill>
                <a:latin typeface="Arial" panose="020B0604020202020204" pitchFamily="34" charset="0"/>
                <a:ea typeface="Calibri" panose="020F0502020204030204" pitchFamily="34" charset="0"/>
              </a:rPr>
              <a:t> facility</a:t>
            </a:r>
            <a:endParaRPr lang="en-GB" sz="2000" dirty="0">
              <a:solidFill>
                <a:schemeClr val="accent1">
                  <a:lumMod val="60000"/>
                  <a:lumOff val="40000"/>
                </a:schemeClr>
              </a:solidFill>
            </a:endParaRPr>
          </a:p>
        </p:txBody>
      </p:sp>
      <p:pic>
        <p:nvPicPr>
          <p:cNvPr id="10" name="Content Placeholder 9"/>
          <p:cNvPicPr>
            <a:picLocks noGrp="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11576" y="2132856"/>
            <a:ext cx="5240720" cy="3528392"/>
          </a:xfrm>
          <a:prstGeom prst="rect">
            <a:avLst/>
          </a:prstGeom>
          <a:noFill/>
          <a:ln>
            <a:noFill/>
          </a:ln>
        </p:spPr>
      </p:pic>
    </p:spTree>
    <p:extLst>
      <p:ext uri="{BB962C8B-B14F-4D97-AF65-F5344CB8AC3E}">
        <p14:creationId xmlns:p14="http://schemas.microsoft.com/office/powerpoint/2010/main" val="296410273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1157"/>
            <a:ext cx="8229600" cy="901335"/>
          </a:xfrm>
        </p:spPr>
        <p:txBody>
          <a:bodyPr/>
          <a:lstStyle/>
          <a:p>
            <a:r>
              <a:rPr lang="en-GB" b="1" dirty="0" smtClean="0">
                <a:solidFill>
                  <a:srgbClr val="FF0000"/>
                </a:solidFill>
              </a:rPr>
              <a:t>EXAMPLES</a:t>
            </a:r>
            <a:endParaRPr lang="en-GB" b="1" dirty="0">
              <a:solidFill>
                <a:srgbClr val="FF0000"/>
              </a:solidFill>
            </a:endParaRPr>
          </a:p>
        </p:txBody>
      </p:sp>
      <p:sp>
        <p:nvSpPr>
          <p:cNvPr id="7" name="Content Placeholder 6"/>
          <p:cNvSpPr>
            <a:spLocks noGrp="1"/>
          </p:cNvSpPr>
          <p:nvPr>
            <p:ph sz="half" idx="2"/>
          </p:nvPr>
        </p:nvSpPr>
        <p:spPr>
          <a:xfrm>
            <a:off x="5252296" y="1196752"/>
            <a:ext cx="3984361" cy="3920646"/>
          </a:xfrm>
        </p:spPr>
        <p:txBody>
          <a:bodyPr/>
          <a:lstStyle/>
          <a:p>
            <a:r>
              <a:rPr lang="en-GB" sz="2000" dirty="0"/>
              <a:t>The spill at the field occurred on </a:t>
            </a:r>
            <a:r>
              <a:rPr lang="en-GB" sz="2000" dirty="0">
                <a:solidFill>
                  <a:srgbClr val="FFFF00"/>
                </a:solidFill>
              </a:rPr>
              <a:t>December 20, 2011</a:t>
            </a:r>
            <a:r>
              <a:rPr lang="en-GB" sz="2000" dirty="0"/>
              <a:t>, during a routine operation to transfer crude oil from </a:t>
            </a:r>
            <a:r>
              <a:rPr lang="en-GB" sz="2000" dirty="0" err="1"/>
              <a:t>Bonga’s</a:t>
            </a:r>
            <a:r>
              <a:rPr lang="en-GB" sz="2000" dirty="0"/>
              <a:t> </a:t>
            </a:r>
            <a:r>
              <a:rPr lang="en-GB" sz="2000" dirty="0" err="1" smtClean="0"/>
              <a:t>FPSO</a:t>
            </a:r>
            <a:r>
              <a:rPr lang="en-GB" sz="2000" dirty="0" smtClean="0"/>
              <a:t> </a:t>
            </a:r>
            <a:r>
              <a:rPr lang="en-GB" sz="2000" dirty="0"/>
              <a:t>vessel to an oil tanker</a:t>
            </a:r>
            <a:r>
              <a:rPr lang="en-GB" sz="2000" dirty="0" smtClean="0"/>
              <a:t>.</a:t>
            </a:r>
          </a:p>
          <a:p>
            <a:r>
              <a:rPr lang="en-GB" sz="2000" dirty="0"/>
              <a:t> An investigation by a Remotely Operated Vehicle (ROV), confirmed that a leak occurred in a  </a:t>
            </a:r>
            <a:r>
              <a:rPr lang="en-GB" sz="2000" dirty="0">
                <a:solidFill>
                  <a:srgbClr val="FFFF00"/>
                </a:solidFill>
              </a:rPr>
              <a:t>flexible export line </a:t>
            </a:r>
            <a:r>
              <a:rPr lang="en-GB" sz="2000" dirty="0" smtClean="0">
                <a:solidFill>
                  <a:srgbClr val="FFFF00"/>
                </a:solidFill>
              </a:rPr>
              <a:t>linking </a:t>
            </a:r>
            <a:r>
              <a:rPr lang="en-GB" sz="2000" dirty="0" smtClean="0"/>
              <a:t>the</a:t>
            </a:r>
            <a:r>
              <a:rPr lang="en-GB" sz="2000" dirty="0"/>
              <a:t> </a:t>
            </a:r>
            <a:r>
              <a:rPr lang="en-GB" sz="2000" dirty="0" err="1"/>
              <a:t>FPSO</a:t>
            </a:r>
            <a:r>
              <a:rPr lang="en-GB" sz="2000" dirty="0"/>
              <a:t> to the tanker.</a:t>
            </a:r>
          </a:p>
          <a:p>
            <a:r>
              <a:rPr lang="en-GB" sz="2000" dirty="0"/>
              <a:t>After the leak, Shell estimated that around </a:t>
            </a:r>
            <a:r>
              <a:rPr lang="en-GB" sz="2000" dirty="0">
                <a:solidFill>
                  <a:srgbClr val="FFFF00"/>
                </a:solidFill>
              </a:rPr>
              <a:t>40,000 barrels of oil had leaked in total.</a:t>
            </a:r>
          </a:p>
        </p:txBody>
      </p:sp>
      <p:sp>
        <p:nvSpPr>
          <p:cNvPr id="9" name="Rectangle 8"/>
          <p:cNvSpPr/>
          <p:nvPr/>
        </p:nvSpPr>
        <p:spPr>
          <a:xfrm>
            <a:off x="8718" y="5515047"/>
            <a:ext cx="2850460" cy="400110"/>
          </a:xfrm>
          <a:prstGeom prst="rect">
            <a:avLst/>
          </a:prstGeom>
        </p:spPr>
        <p:txBody>
          <a:bodyPr wrap="none">
            <a:spAutoFit/>
          </a:bodyPr>
          <a:lstStyle/>
          <a:p>
            <a:r>
              <a:rPr lang="en-GB" sz="2000" dirty="0">
                <a:solidFill>
                  <a:schemeClr val="accent1">
                    <a:lumMod val="60000"/>
                    <a:lumOff val="40000"/>
                  </a:schemeClr>
                </a:solidFill>
                <a:latin typeface="Arial" panose="020B0604020202020204" pitchFamily="34" charset="0"/>
                <a:ea typeface="Calibri" panose="020F0502020204030204" pitchFamily="34" charset="0"/>
              </a:rPr>
              <a:t>The </a:t>
            </a:r>
            <a:r>
              <a:rPr lang="en-GB" sz="2000" dirty="0" err="1" smtClean="0">
                <a:solidFill>
                  <a:schemeClr val="accent1">
                    <a:lumMod val="60000"/>
                    <a:lumOff val="40000"/>
                  </a:schemeClr>
                </a:solidFill>
                <a:latin typeface="Arial" panose="020B0604020202020204" pitchFamily="34" charset="0"/>
                <a:ea typeface="Calibri" panose="020F0502020204030204" pitchFamily="34" charset="0"/>
              </a:rPr>
              <a:t>Bonga</a:t>
            </a:r>
            <a:r>
              <a:rPr lang="en-GB" sz="2000" dirty="0" smtClean="0">
                <a:solidFill>
                  <a:schemeClr val="accent1">
                    <a:lumMod val="60000"/>
                    <a:lumOff val="40000"/>
                  </a:schemeClr>
                </a:solidFill>
                <a:latin typeface="Arial" panose="020B0604020202020204" pitchFamily="34" charset="0"/>
                <a:ea typeface="Calibri" panose="020F0502020204030204" pitchFamily="34" charset="0"/>
              </a:rPr>
              <a:t> </a:t>
            </a:r>
            <a:r>
              <a:rPr lang="en-GB" sz="2000" dirty="0" err="1" smtClean="0">
                <a:solidFill>
                  <a:schemeClr val="accent1">
                    <a:lumMod val="60000"/>
                    <a:lumOff val="40000"/>
                  </a:schemeClr>
                </a:solidFill>
                <a:latin typeface="Arial" panose="020B0604020202020204" pitchFamily="34" charset="0"/>
                <a:ea typeface="Calibri" panose="020F0502020204030204" pitchFamily="34" charset="0"/>
              </a:rPr>
              <a:t>FPSO</a:t>
            </a:r>
            <a:r>
              <a:rPr lang="en-GB" sz="2000" dirty="0" smtClean="0">
                <a:solidFill>
                  <a:schemeClr val="accent1">
                    <a:lumMod val="60000"/>
                    <a:lumOff val="40000"/>
                  </a:schemeClr>
                </a:solidFill>
                <a:latin typeface="Arial" panose="020B0604020202020204" pitchFamily="34" charset="0"/>
                <a:ea typeface="Calibri" panose="020F0502020204030204" pitchFamily="34" charset="0"/>
              </a:rPr>
              <a:t> Unit</a:t>
            </a:r>
            <a:endParaRPr lang="en-GB" sz="2000" dirty="0">
              <a:solidFill>
                <a:schemeClr val="accent1">
                  <a:lumMod val="60000"/>
                  <a:lumOff val="40000"/>
                </a:schemeClr>
              </a:solidFill>
            </a:endParaRPr>
          </a:p>
        </p:txBody>
      </p:sp>
      <p:pic>
        <p:nvPicPr>
          <p:cNvPr id="4" name="Content Placeholder 3"/>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128565" y="2031420"/>
            <a:ext cx="5169897" cy="3472552"/>
          </a:xfrm>
        </p:spPr>
      </p:pic>
    </p:spTree>
    <p:extLst>
      <p:ext uri="{BB962C8B-B14F-4D97-AF65-F5344CB8AC3E}">
        <p14:creationId xmlns:p14="http://schemas.microsoft.com/office/powerpoint/2010/main" val="385525233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1597"/>
            <a:ext cx="8229600" cy="787123"/>
          </a:xfrm>
        </p:spPr>
        <p:txBody>
          <a:bodyPr/>
          <a:lstStyle/>
          <a:p>
            <a:r>
              <a:rPr lang="en-GB" b="1" dirty="0" smtClean="0">
                <a:solidFill>
                  <a:srgbClr val="FF0000"/>
                </a:solidFill>
              </a:rPr>
              <a:t>EXAMPLES (</a:t>
            </a:r>
            <a:r>
              <a:rPr lang="en-GB" b="1" dirty="0" err="1" smtClean="0">
                <a:solidFill>
                  <a:srgbClr val="FFFF00"/>
                </a:solidFill>
              </a:rPr>
              <a:t>BONGA</a:t>
            </a:r>
            <a:r>
              <a:rPr lang="en-GB" b="1" dirty="0" smtClean="0">
                <a:solidFill>
                  <a:srgbClr val="FFFF00"/>
                </a:solidFill>
              </a:rPr>
              <a:t> FIELD</a:t>
            </a:r>
            <a:r>
              <a:rPr lang="en-GB" b="1" dirty="0" smtClean="0">
                <a:solidFill>
                  <a:srgbClr val="FF0000"/>
                </a:solidFill>
              </a:rPr>
              <a:t>)</a:t>
            </a:r>
            <a:endParaRPr lang="en-GB"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a:ext>
            </a:extLst>
          </a:blip>
          <a:stretch>
            <a:fillRect/>
          </a:stretch>
        </p:blipFill>
        <p:spPr>
          <a:xfrm>
            <a:off x="92344" y="1556792"/>
            <a:ext cx="5160573" cy="3096344"/>
          </a:xfrm>
        </p:spPr>
      </p:pic>
      <p:sp>
        <p:nvSpPr>
          <p:cNvPr id="4" name="Content Placeholder 3"/>
          <p:cNvSpPr>
            <a:spLocks noGrp="1"/>
          </p:cNvSpPr>
          <p:nvPr>
            <p:ph sz="half" idx="2"/>
          </p:nvPr>
        </p:nvSpPr>
        <p:spPr>
          <a:xfrm>
            <a:off x="5252917" y="1556792"/>
            <a:ext cx="3783579" cy="4536504"/>
          </a:xfrm>
        </p:spPr>
        <p:txBody>
          <a:bodyPr/>
          <a:lstStyle/>
          <a:p>
            <a:r>
              <a:rPr lang="en-GB" sz="2000" b="1" dirty="0" smtClean="0">
                <a:solidFill>
                  <a:srgbClr val="FFFF00"/>
                </a:solidFill>
                <a:effectLst/>
              </a:rPr>
              <a:t>Affected </a:t>
            </a:r>
            <a:r>
              <a:rPr lang="en-GB" sz="2000" b="1" dirty="0">
                <a:solidFill>
                  <a:srgbClr val="FFFF00"/>
                </a:solidFill>
                <a:effectLst/>
              </a:rPr>
              <a:t>at least 168,000 victims in 350 communities in Delta and </a:t>
            </a:r>
            <a:r>
              <a:rPr lang="en-GB" sz="2000" b="1" dirty="0" err="1">
                <a:solidFill>
                  <a:srgbClr val="FFFF00"/>
                </a:solidFill>
                <a:effectLst/>
              </a:rPr>
              <a:t>Bayelsa</a:t>
            </a:r>
            <a:r>
              <a:rPr lang="en-GB" sz="2000" b="1" dirty="0" smtClean="0">
                <a:solidFill>
                  <a:srgbClr val="FFFF00"/>
                </a:solidFill>
                <a:effectLst/>
              </a:rPr>
              <a:t>.</a:t>
            </a:r>
          </a:p>
          <a:p>
            <a:endParaRPr lang="en-GB" sz="800" b="1" dirty="0" smtClean="0">
              <a:solidFill>
                <a:srgbClr val="FFFF00"/>
              </a:solidFill>
              <a:effectLst/>
            </a:endParaRPr>
          </a:p>
          <a:p>
            <a:r>
              <a:rPr lang="en-GB" sz="2000" b="1" dirty="0">
                <a:solidFill>
                  <a:srgbClr val="FF9900"/>
                </a:solidFill>
                <a:effectLst/>
              </a:rPr>
              <a:t>victims were </a:t>
            </a:r>
            <a:r>
              <a:rPr lang="en-GB" sz="2000" b="1" dirty="0" smtClean="0">
                <a:solidFill>
                  <a:srgbClr val="FF9900"/>
                </a:solidFill>
                <a:effectLst/>
              </a:rPr>
              <a:t>fishermen</a:t>
            </a:r>
          </a:p>
          <a:p>
            <a:endParaRPr lang="en-GB" sz="800" b="1" dirty="0" smtClean="0">
              <a:solidFill>
                <a:srgbClr val="FF9900"/>
              </a:solidFill>
              <a:effectLst/>
            </a:endParaRPr>
          </a:p>
          <a:p>
            <a:r>
              <a:rPr lang="en-GB" sz="2000" b="1" dirty="0">
                <a:solidFill>
                  <a:schemeClr val="accent1">
                    <a:lumMod val="60000"/>
                    <a:lumOff val="40000"/>
                  </a:schemeClr>
                </a:solidFill>
                <a:effectLst/>
              </a:rPr>
              <a:t>House of Representatives and National Oil Spills Detection and Response Agency </a:t>
            </a:r>
            <a:r>
              <a:rPr lang="en-GB" sz="2000" b="1" dirty="0" smtClean="0">
                <a:solidFill>
                  <a:schemeClr val="accent1">
                    <a:lumMod val="60000"/>
                    <a:lumOff val="40000"/>
                  </a:schemeClr>
                </a:solidFill>
                <a:effectLst/>
              </a:rPr>
              <a:t>recommended </a:t>
            </a:r>
            <a:r>
              <a:rPr lang="en-GB" sz="2000" b="1" dirty="0">
                <a:solidFill>
                  <a:schemeClr val="accent1">
                    <a:lumMod val="60000"/>
                    <a:lumOff val="40000"/>
                  </a:schemeClr>
                </a:solidFill>
                <a:effectLst/>
              </a:rPr>
              <a:t>a compensation of $3.96 billion for victims of the incident.</a:t>
            </a:r>
          </a:p>
        </p:txBody>
      </p:sp>
      <p:sp>
        <p:nvSpPr>
          <p:cNvPr id="9" name="Rectangle 8"/>
          <p:cNvSpPr/>
          <p:nvPr/>
        </p:nvSpPr>
        <p:spPr>
          <a:xfrm>
            <a:off x="92344" y="4653136"/>
            <a:ext cx="4732386" cy="400110"/>
          </a:xfrm>
          <a:prstGeom prst="rect">
            <a:avLst/>
          </a:prstGeom>
        </p:spPr>
        <p:txBody>
          <a:bodyPr wrap="none">
            <a:spAutoFit/>
          </a:bodyPr>
          <a:lstStyle/>
          <a:p>
            <a:r>
              <a:rPr lang="en-GB" sz="2000" dirty="0" smtClean="0">
                <a:solidFill>
                  <a:schemeClr val="accent1">
                    <a:lumMod val="60000"/>
                    <a:lumOff val="40000"/>
                  </a:schemeClr>
                </a:solidFill>
                <a:latin typeface="Arial" panose="020B0604020202020204" pitchFamily="34" charset="0"/>
                <a:ea typeface="Calibri" panose="020F0502020204030204" pitchFamily="34" charset="0"/>
              </a:rPr>
              <a:t>Damaged Mangrove and Ecosystem</a:t>
            </a:r>
            <a:endParaRPr lang="en-GB" sz="2000" dirty="0">
              <a:solidFill>
                <a:schemeClr val="accent1">
                  <a:lumMod val="60000"/>
                  <a:lumOff val="40000"/>
                </a:schemeClr>
              </a:solidFill>
            </a:endParaRPr>
          </a:p>
        </p:txBody>
      </p:sp>
    </p:spTree>
    <p:extLst>
      <p:ext uri="{BB962C8B-B14F-4D97-AF65-F5344CB8AC3E}">
        <p14:creationId xmlns:p14="http://schemas.microsoft.com/office/powerpoint/2010/main" val="16841486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body" idx="1"/>
          </p:nvPr>
        </p:nvSpPr>
        <p:spPr>
          <a:xfrm>
            <a:off x="468313" y="908050"/>
            <a:ext cx="8229600" cy="1944688"/>
          </a:xfrm>
        </p:spPr>
        <p:txBody>
          <a:bodyPr/>
          <a:lstStyle/>
          <a:p>
            <a:pPr algn="ctr" eaLnBrk="1" hangingPunct="1">
              <a:lnSpc>
                <a:spcPct val="80000"/>
              </a:lnSpc>
              <a:buFont typeface="Wingdings" panose="05000000000000000000" pitchFamily="2" charset="2"/>
              <a:buNone/>
              <a:defRPr/>
            </a:pPr>
            <a:endParaRPr lang="en-US" altLang="zh-CN" sz="4800" b="1" dirty="0">
              <a:solidFill>
                <a:schemeClr val="hlink"/>
              </a:solidFill>
            </a:endParaRPr>
          </a:p>
          <a:p>
            <a:pPr algn="ctr" eaLnBrk="1" hangingPunct="1">
              <a:lnSpc>
                <a:spcPct val="80000"/>
              </a:lnSpc>
              <a:buFont typeface="Wingdings" panose="05000000000000000000" pitchFamily="2" charset="2"/>
              <a:buNone/>
              <a:defRPr/>
            </a:pPr>
            <a:r>
              <a:rPr lang="en-US" altLang="zh-CN" sz="5400" b="1" dirty="0" smtClean="0">
                <a:solidFill>
                  <a:schemeClr val="folHlink"/>
                </a:solidFill>
              </a:rPr>
              <a:t>Conclusion</a:t>
            </a:r>
            <a:endParaRPr lang="en-US" altLang="zh-CN" sz="5400" b="1" dirty="0">
              <a:solidFill>
                <a:schemeClr val="folHlink"/>
              </a:solidFill>
            </a:endParaRPr>
          </a:p>
        </p:txBody>
      </p:sp>
      <p:pic>
        <p:nvPicPr>
          <p:cNvPr id="97283" name="Picture 5" descr="book-toumin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63713" y="3876675"/>
            <a:ext cx="5256212"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84368" y="5229200"/>
            <a:ext cx="1085182" cy="908383"/>
          </a:xfrm>
          <a:prstGeom prst="rect">
            <a:avLst/>
          </a:prstGeom>
        </p:spPr>
      </p:pic>
    </p:spTree>
  </p:cSld>
  <p:clrMapOvr>
    <a:masterClrMapping/>
  </p:clrMapOvr>
  <p:transition xmlns:p14="http://schemas.microsoft.com/office/powerpoint/2010/main">
    <p:plus/>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332656"/>
            <a:ext cx="8280920" cy="6001643"/>
          </a:xfrm>
          <a:prstGeom prst="rect">
            <a:avLst/>
          </a:prstGeom>
        </p:spPr>
        <p:txBody>
          <a:bodyPr wrap="square">
            <a:spAutoFit/>
          </a:bodyPr>
          <a:lstStyle/>
          <a:p>
            <a:r>
              <a:rPr lang="en-GB" sz="2400" dirty="0" smtClean="0">
                <a:solidFill>
                  <a:srgbClr val="FFFF00"/>
                </a:solidFill>
                <a:effectLst/>
                <a:latin typeface="Arial" panose="020B0604020202020204" pitchFamily="34" charset="0"/>
                <a:ea typeface="Calibri" panose="020F0502020204030204" pitchFamily="34" charset="0"/>
              </a:rPr>
              <a:t>Floating Production Storage and Off-loading (</a:t>
            </a:r>
            <a:r>
              <a:rPr lang="en-GB" sz="2400" dirty="0" err="1" smtClean="0">
                <a:solidFill>
                  <a:srgbClr val="FFFF00"/>
                </a:solidFill>
                <a:effectLst/>
                <a:latin typeface="Arial" panose="020B0604020202020204" pitchFamily="34" charset="0"/>
                <a:ea typeface="Calibri" panose="020F0502020204030204" pitchFamily="34" charset="0"/>
              </a:rPr>
              <a:t>FPSO</a:t>
            </a:r>
            <a:r>
              <a:rPr lang="en-GB" sz="2400" dirty="0" smtClean="0">
                <a:solidFill>
                  <a:srgbClr val="FFFF00"/>
                </a:solidFill>
                <a:effectLst/>
                <a:latin typeface="Arial" panose="020B0604020202020204" pitchFamily="34" charset="0"/>
                <a:ea typeface="Calibri" panose="020F0502020204030204" pitchFamily="34" charset="0"/>
              </a:rPr>
              <a:t>) vessels have become increasingly popular concepts in recent years, especially on marginal or small fields and are cheap (especially conversions of existing tankers).</a:t>
            </a:r>
          </a:p>
          <a:p>
            <a:endParaRPr lang="en-GB" sz="2400" dirty="0" smtClean="0">
              <a:effectLst/>
              <a:latin typeface="Arial" panose="020B0604020202020204" pitchFamily="34" charset="0"/>
              <a:ea typeface="Calibri" panose="020F0502020204030204" pitchFamily="34" charset="0"/>
            </a:endParaRPr>
          </a:p>
          <a:p>
            <a:r>
              <a:rPr lang="en-GB" sz="2400" dirty="0" err="1">
                <a:solidFill>
                  <a:srgbClr val="FF9900"/>
                </a:solidFill>
              </a:rPr>
              <a:t>FPSOs</a:t>
            </a:r>
            <a:r>
              <a:rPr lang="en-GB" sz="2400" dirty="0">
                <a:solidFill>
                  <a:srgbClr val="FF9900"/>
                </a:solidFill>
              </a:rPr>
              <a:t> are very flexible; they’ve been used in thousands of meters of water offshore Brazil to a few meters of water offshore Nigeria</a:t>
            </a:r>
            <a:r>
              <a:rPr lang="en-GB" sz="2400" dirty="0" smtClean="0">
                <a:solidFill>
                  <a:srgbClr val="FF9900"/>
                </a:solidFill>
              </a:rPr>
              <a:t>.</a:t>
            </a:r>
          </a:p>
          <a:p>
            <a:endParaRPr lang="en-GB" sz="2400" dirty="0">
              <a:latin typeface="Arial" panose="020B0604020202020204" pitchFamily="34" charset="0"/>
            </a:endParaRPr>
          </a:p>
          <a:p>
            <a:r>
              <a:rPr lang="en-GB" sz="2400" dirty="0"/>
              <a:t>Nowadays the most used options how to moored </a:t>
            </a:r>
            <a:r>
              <a:rPr lang="en-GB" sz="2400" dirty="0" err="1"/>
              <a:t>FPSO</a:t>
            </a:r>
            <a:r>
              <a:rPr lang="en-GB" sz="2400" dirty="0"/>
              <a:t> to the seabed are spread moored (in calm waters) or moored with a turret, allowing the vessel to weather vane, in harsher waters. All those systems have their own pros and cons and there are many certificated mooring manufacturers who offers the best quality services.</a:t>
            </a:r>
            <a:endParaRPr lang="en-GB" sz="2400" dirty="0">
              <a:latin typeface="Arial" panose="020B0604020202020204" pitchFamily="34" charset="0"/>
            </a:endParaRPr>
          </a:p>
        </p:txBody>
      </p:sp>
    </p:spTree>
    <p:extLst>
      <p:ext uri="{BB962C8B-B14F-4D97-AF65-F5344CB8AC3E}">
        <p14:creationId xmlns:p14="http://schemas.microsoft.com/office/powerpoint/2010/main" val="237416032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32656"/>
            <a:ext cx="8712968" cy="5516382"/>
          </a:xfrm>
          <a:prstGeom prst="rect">
            <a:avLst/>
          </a:prstGeom>
        </p:spPr>
        <p:txBody>
          <a:bodyPr wrap="square">
            <a:spAutoFit/>
          </a:bodyPr>
          <a:lstStyle/>
          <a:p>
            <a:pPr>
              <a:lnSpc>
                <a:spcPct val="115000"/>
              </a:lnSpc>
              <a:spcAft>
                <a:spcPts val="1000"/>
              </a:spcAft>
            </a:pPr>
            <a:r>
              <a:rPr lang="en-GB" sz="2400" dirty="0" smtClean="0">
                <a:solidFill>
                  <a:srgbClr val="FFFF00"/>
                </a:solidFill>
                <a:effectLst/>
                <a:latin typeface="Arial" panose="020B0604020202020204" pitchFamily="34" charset="0"/>
                <a:ea typeface="Calibri" panose="020F0502020204030204" pitchFamily="34" charset="0"/>
              </a:rPr>
              <a:t>No serious accidents with consequences to personnel have occurred on most </a:t>
            </a:r>
            <a:r>
              <a:rPr lang="en-GB" sz="2400" dirty="0" err="1" smtClean="0">
                <a:solidFill>
                  <a:srgbClr val="FFFF00"/>
                </a:solidFill>
                <a:effectLst/>
                <a:latin typeface="Arial" panose="020B0604020202020204" pitchFamily="34" charset="0"/>
                <a:ea typeface="Calibri" panose="020F0502020204030204" pitchFamily="34" charset="0"/>
              </a:rPr>
              <a:t>FPSOs</a:t>
            </a:r>
            <a:r>
              <a:rPr lang="en-GB" sz="2400" dirty="0" smtClean="0">
                <a:solidFill>
                  <a:srgbClr val="FFFF00"/>
                </a:solidFill>
                <a:effectLst/>
                <a:latin typeface="Arial" panose="020B0604020202020204" pitchFamily="34" charset="0"/>
                <a:ea typeface="Calibri" panose="020F0502020204030204" pitchFamily="34" charset="0"/>
              </a:rPr>
              <a:t>, but several near misses and less serious accidents have demonstrated a potential for serious accidents. These incidents have also demonstrated that operational safety control is important. </a:t>
            </a:r>
          </a:p>
          <a:p>
            <a:pPr>
              <a:lnSpc>
                <a:spcPct val="115000"/>
              </a:lnSpc>
              <a:spcAft>
                <a:spcPts val="1000"/>
              </a:spcAft>
            </a:pPr>
            <a:endParaRPr lang="en-GB" sz="2400" dirty="0" smtClean="0"/>
          </a:p>
          <a:p>
            <a:pPr>
              <a:lnSpc>
                <a:spcPct val="115000"/>
              </a:lnSpc>
              <a:spcAft>
                <a:spcPts val="1000"/>
              </a:spcAft>
            </a:pPr>
            <a:r>
              <a:rPr lang="en-GB" sz="2400" dirty="0" smtClean="0"/>
              <a:t>It </a:t>
            </a:r>
            <a:r>
              <a:rPr lang="en-GB" sz="2400" dirty="0"/>
              <a:t>can therefore be concluded that efforts to control operational failures are important for </a:t>
            </a:r>
            <a:r>
              <a:rPr lang="en-GB" sz="2400" dirty="0" err="1"/>
              <a:t>FPSOs</a:t>
            </a:r>
            <a:r>
              <a:rPr lang="en-GB" sz="2400" dirty="0"/>
              <a:t> in particular, probably also for Floating Production Systems in general. This implies that systematic efforts in order to manage and control operational safety aspects are </a:t>
            </a:r>
            <a:r>
              <a:rPr lang="en-GB" sz="2800" dirty="0"/>
              <a:t>important.</a:t>
            </a:r>
            <a:endParaRPr lang="en-GB" sz="2800"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53847147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404664"/>
            <a:ext cx="8568952" cy="3108543"/>
          </a:xfrm>
          <a:prstGeom prst="rect">
            <a:avLst/>
          </a:prstGeom>
        </p:spPr>
        <p:txBody>
          <a:bodyPr wrap="square">
            <a:spAutoFit/>
          </a:bodyPr>
          <a:lstStyle/>
          <a:p>
            <a:endParaRPr lang="en-GB" sz="2800" dirty="0" smtClean="0">
              <a:effectLst/>
              <a:latin typeface="Arial" panose="020B0604020202020204" pitchFamily="34" charset="0"/>
              <a:ea typeface="Calibri" panose="020F0502020204030204" pitchFamily="34" charset="0"/>
            </a:endParaRPr>
          </a:p>
          <a:p>
            <a:endParaRPr lang="en-GB" sz="2800" dirty="0">
              <a:latin typeface="Arial" panose="020B0604020202020204" pitchFamily="34" charset="0"/>
              <a:ea typeface="Calibri" panose="020F0502020204030204" pitchFamily="34" charset="0"/>
            </a:endParaRPr>
          </a:p>
          <a:p>
            <a:endParaRPr lang="en-GB" sz="2800" dirty="0" smtClean="0">
              <a:effectLst/>
              <a:latin typeface="Arial" panose="020B0604020202020204" pitchFamily="34" charset="0"/>
              <a:ea typeface="Calibri" panose="020F0502020204030204" pitchFamily="34" charset="0"/>
            </a:endParaRPr>
          </a:p>
          <a:p>
            <a:r>
              <a:rPr lang="en-GB" sz="2800" dirty="0" smtClean="0">
                <a:effectLst/>
                <a:latin typeface="Arial" panose="020B0604020202020204" pitchFamily="34" charset="0"/>
                <a:ea typeface="Calibri" panose="020F0502020204030204" pitchFamily="34" charset="0"/>
              </a:rPr>
              <a:t>Risk assessment studies are required as basis for the identification of actions that may be used to control operational safety aspects.</a:t>
            </a:r>
          </a:p>
          <a:p>
            <a:endParaRPr lang="en-GB" sz="2800" dirty="0">
              <a:latin typeface="Arial" panose="020B0604020202020204" pitchFamily="34" charset="0"/>
            </a:endParaRPr>
          </a:p>
        </p:txBody>
      </p:sp>
    </p:spTree>
    <p:extLst>
      <p:ext uri="{BB962C8B-B14F-4D97-AF65-F5344CB8AC3E}">
        <p14:creationId xmlns:p14="http://schemas.microsoft.com/office/powerpoint/2010/main" val="6199169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1331913" y="1628775"/>
            <a:ext cx="65532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pPr>
            <a:r>
              <a:rPr lang="en-US" altLang="ko-KR" sz="5200" dirty="0" smtClean="0">
                <a:solidFill>
                  <a:srgbClr val="92D050"/>
                </a:solidFill>
                <a:effectLst>
                  <a:outerShdw blurRad="38100" dist="38100" dir="2700000" algn="tl">
                    <a:srgbClr val="000000">
                      <a:alpha val="43137"/>
                    </a:srgbClr>
                  </a:outerShdw>
                </a:effectLst>
                <a:latin typeface="Arial" panose="020B0604020202020204" pitchFamily="34" charset="0"/>
              </a:rPr>
              <a:t>Introduction</a:t>
            </a:r>
            <a:endParaRPr lang="en-US" altLang="ko-KR" sz="5200" dirty="0">
              <a:solidFill>
                <a:srgbClr val="92D050"/>
              </a:solidFill>
              <a:effectLst>
                <a:outerShdw blurRad="38100" dist="38100" dir="2700000" algn="tl">
                  <a:srgbClr val="000000">
                    <a:alpha val="43137"/>
                  </a:srgbClr>
                </a:outerShdw>
              </a:effectLst>
              <a:latin typeface="Arial" panose="020B0604020202020204" pitchFamily="34" charset="0"/>
            </a:endParaRPr>
          </a:p>
        </p:txBody>
      </p:sp>
      <p:pic>
        <p:nvPicPr>
          <p:cNvPr id="8195" name="Picture 6" descr="book-toumin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11413" y="3933825"/>
            <a:ext cx="439102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WordArt 4"/>
          <p:cNvSpPr>
            <a:spLocks noChangeArrowheads="1" noChangeShapeType="1" noTextEdit="1"/>
          </p:cNvSpPr>
          <p:nvPr/>
        </p:nvSpPr>
        <p:spPr bwMode="auto">
          <a:xfrm>
            <a:off x="0" y="2971800"/>
            <a:ext cx="8077200" cy="2003425"/>
          </a:xfrm>
          <a:prstGeom prst="rect">
            <a:avLst/>
          </a:prstGeom>
        </p:spPr>
        <p:txBody>
          <a:bodyPr wrap="none" fromWordArt="1">
            <a:prstTxWarp prst="textCascadeUp">
              <a:avLst>
                <a:gd name="adj" fmla="val 44444"/>
              </a:avLst>
            </a:prstTxWarp>
            <a:scene3d>
              <a:camera prst="legacyPerspectiveFront">
                <a:rot lat="20519994" lon="1080000" rev="0"/>
              </a:camera>
              <a:lightRig rig="legacyHarsh2" dir="b"/>
            </a:scene3d>
            <a:sp3d extrusionH="430200" prstMaterial="legacyMatte">
              <a:extrusionClr>
                <a:srgbClr val="FF6600"/>
              </a:extrusionClr>
              <a:contourClr>
                <a:srgbClr val="FFE701"/>
              </a:contourClr>
            </a:sp3d>
          </a:bodyPr>
          <a:lstStyle/>
          <a:p>
            <a:pPr algn="ctr"/>
            <a:r>
              <a:rPr lang="pt-BR" sz="2800" b="1" kern="10" dirty="0">
                <a:ln w="9525">
                  <a:round/>
                  <a:headEnd/>
                  <a:tailEnd/>
                </a:ln>
                <a:gradFill rotWithShape="1">
                  <a:gsLst>
                    <a:gs pos="0">
                      <a:srgbClr val="FFE701"/>
                    </a:gs>
                    <a:gs pos="100000">
                      <a:srgbClr val="FE3E02"/>
                    </a:gs>
                  </a:gsLst>
                  <a:lin ang="5400000" scaled="1"/>
                </a:gradFill>
                <a:latin typeface="Impact" panose="020B0806030902050204" pitchFamily="34" charset="0"/>
              </a:rPr>
              <a:t>T H A N K S   F O R   L I S T E N I N G</a:t>
            </a:r>
            <a:endParaRPr lang="en-GB" sz="2800" b="1" kern="10" dirty="0">
              <a:ln w="9525">
                <a:round/>
                <a:headEnd/>
                <a:tailEnd/>
              </a:ln>
              <a:gradFill rotWithShape="1">
                <a:gsLst>
                  <a:gs pos="0">
                    <a:srgbClr val="FFE701"/>
                  </a:gs>
                  <a:gs pos="100000">
                    <a:srgbClr val="FE3E02"/>
                  </a:gs>
                </a:gsLst>
                <a:lin ang="5400000" scaled="1"/>
              </a:gradFill>
              <a:latin typeface="Impact" panose="020B0806030902050204" pitchFamily="34" charset="0"/>
            </a:endParaRPr>
          </a:p>
        </p:txBody>
      </p:sp>
      <p:pic>
        <p:nvPicPr>
          <p:cNvPr id="4" name="Picture 5" descr="flower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508104" y="4044950"/>
            <a:ext cx="3124200"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flower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79512" y="237225"/>
            <a:ext cx="3124200"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568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10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6626"/>
                                        </p:tgtEl>
                                        <p:attrNameLst>
                                          <p:attrName>style.visibility</p:attrName>
                                        </p:attrNameLst>
                                      </p:cBhvr>
                                      <p:to>
                                        <p:strVal val="visible"/>
                                      </p:to>
                                    </p:set>
                                    <p:animEffect transition="in" filter="circle(in)">
                                      <p:cBhvr>
                                        <p:cTn id="17"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ChangeArrowheads="1"/>
          </p:cNvSpPr>
          <p:nvPr/>
        </p:nvSpPr>
        <p:spPr bwMode="auto">
          <a:xfrm>
            <a:off x="381000" y="152400"/>
            <a:ext cx="8458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Tahoma" panose="020B0604030504040204" pitchFamily="34" charset="0"/>
                <a:ea typeface="宋体" panose="02010600030101010101" pitchFamily="2" charset="-122"/>
              </a:defRPr>
            </a:lvl1pPr>
            <a:lvl2pPr marL="800100" indent="-34290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marL="457200" indent="-457200">
              <a:buFont typeface="Wingdings" panose="05000000000000000000" pitchFamily="2" charset="2"/>
              <a:buChar char="q"/>
            </a:pPr>
            <a:r>
              <a:rPr lang="en-US" altLang="zh-CN" sz="2800" b="0" dirty="0">
                <a:solidFill>
                  <a:srgbClr val="FFFF00"/>
                </a:solidFill>
                <a:latin typeface="Arial" panose="020B0604020202020204" pitchFamily="34" charset="0"/>
              </a:rPr>
              <a:t> </a:t>
            </a:r>
            <a:r>
              <a:rPr lang="en-US" altLang="zh-CN" sz="2800" dirty="0" smtClean="0">
                <a:solidFill>
                  <a:srgbClr val="FFFF00"/>
                </a:solidFill>
                <a:latin typeface="Arial" panose="020B0604020202020204" pitchFamily="34" charset="0"/>
              </a:rPr>
              <a:t>FPS: </a:t>
            </a:r>
            <a:r>
              <a:rPr lang="en-GB" sz="2800" dirty="0" err="1" smtClean="0"/>
              <a:t>FPSO</a:t>
            </a:r>
            <a:r>
              <a:rPr lang="en-GB" sz="2800" dirty="0" smtClean="0"/>
              <a:t> </a:t>
            </a:r>
            <a:r>
              <a:rPr lang="en-GB" sz="2800" dirty="0"/>
              <a:t>and </a:t>
            </a:r>
            <a:r>
              <a:rPr lang="en-GB" sz="2800" dirty="0" err="1"/>
              <a:t>FSO</a:t>
            </a:r>
            <a:r>
              <a:rPr lang="en-GB" sz="2800" dirty="0"/>
              <a:t> systems today have become the primary method for many offshore oil and gas producing regions around the world</a:t>
            </a:r>
            <a:r>
              <a:rPr lang="en-GB" sz="2800" dirty="0" smtClean="0"/>
              <a:t>.</a:t>
            </a:r>
          </a:p>
          <a:p>
            <a:pPr>
              <a:buFont typeface="Wingdings" panose="05000000000000000000" pitchFamily="2" charset="2"/>
              <a:buChar char="q"/>
            </a:pPr>
            <a:endParaRPr lang="en-GB" sz="1400" dirty="0" smtClean="0"/>
          </a:p>
          <a:p>
            <a:pPr marL="457200" indent="-457200" eaLnBrk="1" hangingPunct="1">
              <a:spcBef>
                <a:spcPct val="20000"/>
              </a:spcBef>
              <a:buFont typeface="Wingdings" panose="05000000000000000000" pitchFamily="2" charset="2"/>
              <a:buChar char="q"/>
            </a:pPr>
            <a:r>
              <a:rPr lang="en-GB" sz="2800" dirty="0" err="1" smtClean="0">
                <a:solidFill>
                  <a:schemeClr val="tx2">
                    <a:lumMod val="50000"/>
                  </a:schemeClr>
                </a:solidFill>
              </a:rPr>
              <a:t>FPSOs</a:t>
            </a:r>
            <a:r>
              <a:rPr lang="en-GB" sz="2800" dirty="0" smtClean="0">
                <a:solidFill>
                  <a:schemeClr val="tx2">
                    <a:lumMod val="50000"/>
                  </a:schemeClr>
                </a:solidFill>
              </a:rPr>
              <a:t> </a:t>
            </a:r>
            <a:r>
              <a:rPr lang="en-GB" sz="2800" dirty="0">
                <a:solidFill>
                  <a:schemeClr val="tx2">
                    <a:lumMod val="50000"/>
                  </a:schemeClr>
                </a:solidFill>
              </a:rPr>
              <a:t>have been serving the offshore oil and gas industry for nearly 30 years. They have proved to be safe and </a:t>
            </a:r>
            <a:r>
              <a:rPr lang="en-GB" sz="2800" dirty="0" smtClean="0">
                <a:solidFill>
                  <a:schemeClr val="tx2">
                    <a:lumMod val="50000"/>
                  </a:schemeClr>
                </a:solidFill>
              </a:rPr>
              <a:t>economical</a:t>
            </a:r>
          </a:p>
          <a:p>
            <a:pPr eaLnBrk="1" hangingPunct="1">
              <a:spcBef>
                <a:spcPct val="20000"/>
              </a:spcBef>
              <a:buFont typeface="Wingdings" panose="05000000000000000000" pitchFamily="2" charset="2"/>
              <a:buChar char="q"/>
            </a:pPr>
            <a:endParaRPr lang="en-GB" sz="1400" dirty="0" smtClean="0">
              <a:solidFill>
                <a:schemeClr val="tx2">
                  <a:lumMod val="50000"/>
                </a:schemeClr>
              </a:solidFill>
            </a:endParaRPr>
          </a:p>
          <a:p>
            <a:pPr marL="457200" indent="-457200" eaLnBrk="1" hangingPunct="1">
              <a:spcBef>
                <a:spcPct val="20000"/>
              </a:spcBef>
              <a:buFont typeface="Wingdings" panose="05000000000000000000" pitchFamily="2" charset="2"/>
              <a:buChar char="q"/>
            </a:pPr>
            <a:r>
              <a:rPr lang="en-GB" sz="2800" dirty="0" smtClean="0"/>
              <a:t>Over </a:t>
            </a:r>
            <a:r>
              <a:rPr lang="en-GB" sz="2800" dirty="0"/>
              <a:t>the years, advanced mooring systems as well as advancements in subsea equipment have made </a:t>
            </a:r>
            <a:r>
              <a:rPr lang="en-GB" sz="2800" dirty="0" err="1"/>
              <a:t>FPSO</a:t>
            </a:r>
            <a:r>
              <a:rPr lang="en-GB" sz="2800" dirty="0"/>
              <a:t>/</a:t>
            </a:r>
            <a:r>
              <a:rPr lang="en-GB" sz="2800" dirty="0" err="1"/>
              <a:t>FSOs</a:t>
            </a:r>
            <a:r>
              <a:rPr lang="en-GB" sz="2800" dirty="0"/>
              <a:t> useful in deeper and rougher waters. Currently, approximately 160 </a:t>
            </a:r>
            <a:r>
              <a:rPr lang="en-GB" sz="2800" dirty="0" err="1"/>
              <a:t>FPSOs</a:t>
            </a:r>
            <a:r>
              <a:rPr lang="en-GB" sz="2800" dirty="0"/>
              <a:t> and 100 </a:t>
            </a:r>
            <a:r>
              <a:rPr lang="en-GB" sz="2800" dirty="0" err="1" smtClean="0"/>
              <a:t>FSOs</a:t>
            </a:r>
            <a:r>
              <a:rPr lang="en-GB" sz="2800" dirty="0" smtClean="0"/>
              <a:t> </a:t>
            </a:r>
            <a:r>
              <a:rPr lang="en-GB" sz="2800" dirty="0"/>
              <a:t>are in operation worldwide.</a:t>
            </a:r>
          </a:p>
          <a:p>
            <a:pPr eaLnBrk="1" hangingPunct="1">
              <a:spcBef>
                <a:spcPct val="20000"/>
              </a:spcBef>
            </a:pPr>
            <a:endParaRPr lang="en-US" altLang="zh-CN" sz="2800" b="0" dirty="0">
              <a:solidFill>
                <a:schemeClr val="tx2">
                  <a:lumMod val="50000"/>
                </a:schemeClr>
              </a:solidFill>
              <a:latin typeface="Arial" panose="020B0604020202020204" pitchFamily="34" charset="0"/>
            </a:endParaRPr>
          </a:p>
          <a:p>
            <a:pPr eaLnBrk="1" hangingPunct="1">
              <a:spcBef>
                <a:spcPct val="20000"/>
              </a:spcBef>
              <a:buFont typeface="Wingdings" panose="05000000000000000000" pitchFamily="2" charset="2"/>
              <a:buChar char="v"/>
            </a:pPr>
            <a:endParaRPr lang="en-US" altLang="zh-CN" sz="2800" b="0" dirty="0">
              <a:solidFill>
                <a:srgbClr val="FFFF00"/>
              </a:solidFill>
              <a:latin typeface="Arial" panose="020B0604020202020204" pitchFamily="34" charset="0"/>
            </a:endParaRPr>
          </a:p>
          <a:p>
            <a:pPr eaLnBrk="1" hangingPunct="1">
              <a:spcBef>
                <a:spcPct val="20000"/>
              </a:spcBef>
              <a:buFont typeface="Wingdings" panose="05000000000000000000" pitchFamily="2" charset="2"/>
              <a:buChar char="v"/>
            </a:pPr>
            <a:endParaRPr lang="en-US" altLang="zh-CN" sz="2800" b="0" dirty="0">
              <a:solidFill>
                <a:srgbClr val="FFFF00"/>
              </a:solidFill>
              <a:latin typeface="Arial" panose="020B0604020202020204" pitchFamily="34" charset="0"/>
            </a:endParaRPr>
          </a:p>
          <a:p>
            <a:pPr eaLnBrk="1" hangingPunct="1">
              <a:spcBef>
                <a:spcPct val="20000"/>
              </a:spcBef>
            </a:pPr>
            <a:r>
              <a:rPr lang="en-US" altLang="zh-CN" sz="2800" b="0" dirty="0">
                <a:solidFill>
                  <a:srgbClr val="FFFF00"/>
                </a:solidFill>
                <a:latin typeface="Arial" panose="020B0604020202020204" pitchFamily="34" charset="0"/>
              </a:rPr>
              <a:t> </a:t>
            </a:r>
            <a:endParaRPr lang="en-US" altLang="zh-CN" sz="2800" dirty="0">
              <a:solidFill>
                <a:srgbClr val="FFFF00"/>
              </a:solidFill>
              <a:latin typeface="Arial" panose="020B0604020202020204" pitchFamily="34" charset="0"/>
            </a:endParaRPr>
          </a:p>
        </p:txBody>
      </p:sp>
    </p:spTree>
    <p:extLst>
      <p:ext uri="{BB962C8B-B14F-4D97-AF65-F5344CB8AC3E}">
        <p14:creationId xmlns:p14="http://schemas.microsoft.com/office/powerpoint/2010/main" val="1608091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0051">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30051">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30051">
                                            <p:txEl>
                                              <p:pRg st="4" end="4"/>
                                            </p:txEl>
                                          </p:spTgt>
                                        </p:tgtEl>
                                        <p:attrNameLst>
                                          <p:attrName>style.visibility</p:attrName>
                                        </p:attrNameLst>
                                      </p:cBhvr>
                                      <p:to>
                                        <p:strVal val="visible"/>
                                      </p:to>
                                    </p:set>
                                  </p:childTnLst>
                                </p:cTn>
                              </p:par>
                            </p:childTnLst>
                          </p:cTn>
                        </p:par>
                        <p:par>
                          <p:cTn id="13" fill="hold" nodeType="afterGroup">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3005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build="p" autoUpdateAnimBg="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ChangeArrowheads="1"/>
          </p:cNvSpPr>
          <p:nvPr/>
        </p:nvSpPr>
        <p:spPr bwMode="auto">
          <a:xfrm>
            <a:off x="381000" y="152400"/>
            <a:ext cx="8458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Tahoma" panose="020B0604030504040204" pitchFamily="34" charset="0"/>
                <a:ea typeface="宋体" panose="02010600030101010101" pitchFamily="2" charset="-122"/>
              </a:defRPr>
            </a:lvl1pPr>
            <a:lvl2pPr marL="800100" indent="-34290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r>
              <a:rPr lang="en-US" altLang="zh-CN" sz="2800" b="0" dirty="0">
                <a:solidFill>
                  <a:srgbClr val="FFFF00"/>
                </a:solidFill>
                <a:latin typeface="Arial" panose="020B0604020202020204" pitchFamily="34" charset="0"/>
              </a:rPr>
              <a:t> </a:t>
            </a:r>
          </a:p>
          <a:p>
            <a:pPr eaLnBrk="1" hangingPunct="1">
              <a:spcBef>
                <a:spcPct val="20000"/>
              </a:spcBef>
              <a:buFont typeface="Wingdings" panose="05000000000000000000" pitchFamily="2" charset="2"/>
              <a:buChar char="v"/>
            </a:pPr>
            <a:endParaRPr lang="en-US" altLang="zh-CN" sz="2800" b="0" dirty="0">
              <a:solidFill>
                <a:srgbClr val="FFFF00"/>
              </a:solidFill>
              <a:latin typeface="Arial" panose="020B0604020202020204" pitchFamily="34" charset="0"/>
            </a:endParaRPr>
          </a:p>
          <a:p>
            <a:pPr eaLnBrk="1" hangingPunct="1">
              <a:spcBef>
                <a:spcPct val="20000"/>
              </a:spcBef>
            </a:pPr>
            <a:r>
              <a:rPr lang="en-US" altLang="zh-CN" sz="2800" b="0" dirty="0">
                <a:solidFill>
                  <a:srgbClr val="FFFF00"/>
                </a:solidFill>
                <a:latin typeface="Arial" panose="020B0604020202020204" pitchFamily="34" charset="0"/>
              </a:rPr>
              <a:t> </a:t>
            </a:r>
            <a:endParaRPr lang="en-US" altLang="zh-CN" sz="2800" dirty="0">
              <a:solidFill>
                <a:srgbClr val="FFFF00"/>
              </a:solidFill>
              <a:latin typeface="Arial" panose="020B0604020202020204" pitchFamily="34" charset="0"/>
            </a:endParaRPr>
          </a:p>
        </p:txBody>
      </p:sp>
      <p:sp>
        <p:nvSpPr>
          <p:cNvPr id="2" name="Rectangle 1"/>
          <p:cNvSpPr/>
          <p:nvPr/>
        </p:nvSpPr>
        <p:spPr>
          <a:xfrm>
            <a:off x="179512" y="58847"/>
            <a:ext cx="8659688" cy="5804666"/>
          </a:xfrm>
          <a:prstGeom prst="rect">
            <a:avLst/>
          </a:prstGeom>
        </p:spPr>
        <p:txBody>
          <a:bodyPr wrap="square">
            <a:spAutoFit/>
          </a:bodyPr>
          <a:lstStyle/>
          <a:p>
            <a:pPr eaLnBrk="1" hangingPunct="1">
              <a:spcBef>
                <a:spcPct val="20000"/>
              </a:spcBef>
              <a:buFont typeface="Wingdings" panose="05000000000000000000" pitchFamily="2" charset="2"/>
              <a:buChar char="v"/>
            </a:pPr>
            <a:endParaRPr lang="en-GB" sz="3200" dirty="0" smtClean="0">
              <a:solidFill>
                <a:srgbClr val="FFFF00"/>
              </a:solidFill>
            </a:endParaRPr>
          </a:p>
          <a:p>
            <a:pPr eaLnBrk="1" hangingPunct="1">
              <a:spcBef>
                <a:spcPct val="20000"/>
              </a:spcBef>
              <a:buFont typeface="Wingdings" panose="05000000000000000000" pitchFamily="2" charset="2"/>
              <a:buChar char="v"/>
            </a:pPr>
            <a:r>
              <a:rPr lang="en-GB" sz="3200" dirty="0" smtClean="0">
                <a:solidFill>
                  <a:srgbClr val="FFFF00"/>
                </a:solidFill>
              </a:rPr>
              <a:t>Recent developments in LNG industry require relocation of conventional LNG processing trains into the sea to unlock remote, smaller gas fields that would not be economical to develop otherwise, reduce capital expenses, and impact to environment. </a:t>
            </a:r>
          </a:p>
          <a:p>
            <a:pPr eaLnBrk="1" hangingPunct="1">
              <a:spcBef>
                <a:spcPct val="20000"/>
              </a:spcBef>
              <a:buFont typeface="Wingdings" panose="05000000000000000000" pitchFamily="2" charset="2"/>
              <a:buChar char="v"/>
            </a:pPr>
            <a:endParaRPr lang="en-GB" sz="3200" dirty="0">
              <a:solidFill>
                <a:srgbClr val="FFFF00"/>
              </a:solidFill>
            </a:endParaRPr>
          </a:p>
          <a:p>
            <a:pPr eaLnBrk="1" hangingPunct="1">
              <a:spcBef>
                <a:spcPct val="20000"/>
              </a:spcBef>
              <a:buFont typeface="Wingdings" panose="05000000000000000000" pitchFamily="2" charset="2"/>
              <a:buChar char="v"/>
            </a:pPr>
            <a:r>
              <a:rPr lang="en-GB" sz="3200" dirty="0" smtClean="0"/>
              <a:t>Emerging new type of </a:t>
            </a:r>
            <a:r>
              <a:rPr lang="en-GB" sz="3200" u="sng" dirty="0" err="1" smtClean="0">
                <a:hlinkClick r:id="rId3" tooltip="Floating liquefied natural gas"/>
              </a:rPr>
              <a:t>FLNG</a:t>
            </a:r>
            <a:r>
              <a:rPr lang="en-GB" sz="3200" dirty="0" smtClean="0"/>
              <a:t> facilities will be used. </a:t>
            </a:r>
            <a:endParaRPr lang="en-GB" sz="3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0051">
                                            <p:txEl>
                                              <p:pRg st="0" end="0"/>
                                            </p:txEl>
                                          </p:spTgt>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300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build="p" autoUpdateAnimBg="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ChangeArrowheads="1"/>
          </p:cNvSpPr>
          <p:nvPr/>
        </p:nvSpPr>
        <p:spPr bwMode="auto">
          <a:xfrm>
            <a:off x="381000" y="152400"/>
            <a:ext cx="8458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Tahoma" panose="020B0604030504040204" pitchFamily="34" charset="0"/>
                <a:ea typeface="宋体" panose="02010600030101010101" pitchFamily="2" charset="-122"/>
              </a:defRPr>
            </a:lvl1pPr>
            <a:lvl2pPr marL="800100" indent="-34290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r>
              <a:rPr lang="en-US" altLang="zh-CN" sz="2800" b="0" dirty="0">
                <a:solidFill>
                  <a:srgbClr val="FFFF00"/>
                </a:solidFill>
                <a:latin typeface="Arial" panose="020B0604020202020204" pitchFamily="34" charset="0"/>
              </a:rPr>
              <a:t> </a:t>
            </a:r>
          </a:p>
          <a:p>
            <a:pPr eaLnBrk="1" hangingPunct="1">
              <a:spcBef>
                <a:spcPct val="20000"/>
              </a:spcBef>
              <a:buFont typeface="Wingdings" panose="05000000000000000000" pitchFamily="2" charset="2"/>
              <a:buChar char="v"/>
            </a:pPr>
            <a:endParaRPr lang="en-US" altLang="zh-CN" sz="2800" b="0" dirty="0">
              <a:solidFill>
                <a:srgbClr val="FFFF00"/>
              </a:solidFill>
              <a:latin typeface="Arial" panose="020B0604020202020204" pitchFamily="34" charset="0"/>
            </a:endParaRPr>
          </a:p>
          <a:p>
            <a:pPr eaLnBrk="1" hangingPunct="1">
              <a:spcBef>
                <a:spcPct val="20000"/>
              </a:spcBef>
            </a:pPr>
            <a:r>
              <a:rPr lang="en-US" altLang="zh-CN" sz="2800" b="0" dirty="0">
                <a:solidFill>
                  <a:srgbClr val="FFFF00"/>
                </a:solidFill>
                <a:latin typeface="Arial" panose="020B0604020202020204" pitchFamily="34" charset="0"/>
              </a:rPr>
              <a:t> </a:t>
            </a:r>
            <a:endParaRPr lang="en-US" altLang="zh-CN" sz="2800" dirty="0">
              <a:solidFill>
                <a:srgbClr val="FFFF00"/>
              </a:solidFill>
              <a:latin typeface="Arial" panose="020B0604020202020204" pitchFamily="34" charset="0"/>
            </a:endParaRPr>
          </a:p>
        </p:txBody>
      </p:sp>
      <p:sp>
        <p:nvSpPr>
          <p:cNvPr id="2" name="Rectangle 1"/>
          <p:cNvSpPr/>
          <p:nvPr/>
        </p:nvSpPr>
        <p:spPr>
          <a:xfrm>
            <a:off x="491726" y="1220212"/>
            <a:ext cx="8659688" cy="3046988"/>
          </a:xfrm>
          <a:prstGeom prst="rect">
            <a:avLst/>
          </a:prstGeom>
        </p:spPr>
        <p:txBody>
          <a:bodyPr wrap="square">
            <a:spAutoFit/>
          </a:bodyPr>
          <a:lstStyle/>
          <a:p>
            <a:pPr eaLnBrk="1" hangingPunct="1">
              <a:spcBef>
                <a:spcPct val="20000"/>
              </a:spcBef>
              <a:buFont typeface="Wingdings" panose="05000000000000000000" pitchFamily="2" charset="2"/>
              <a:buChar char="v"/>
            </a:pPr>
            <a:endParaRPr lang="en-GB" sz="3200" dirty="0" smtClean="0">
              <a:solidFill>
                <a:srgbClr val="FFFF00"/>
              </a:solidFill>
            </a:endParaRPr>
          </a:p>
          <a:p>
            <a:pPr marL="457200" indent="-457200">
              <a:buFont typeface="Wingdings" panose="05000000000000000000" pitchFamily="2" charset="2"/>
              <a:buChar char="ü"/>
            </a:pPr>
            <a:r>
              <a:rPr lang="en-GB" sz="3200" dirty="0">
                <a:solidFill>
                  <a:schemeClr val="tx2"/>
                </a:solidFill>
              </a:rPr>
              <a:t>As of August 2015, there are more than 277 Floating Production Units in use around the world, of which 62% are </a:t>
            </a:r>
            <a:r>
              <a:rPr lang="en-GB" sz="3200" dirty="0" err="1">
                <a:solidFill>
                  <a:srgbClr val="FFFF00"/>
                </a:solidFill>
              </a:rPr>
              <a:t>FPSOs</a:t>
            </a:r>
            <a:r>
              <a:rPr lang="en-GB" sz="3200" dirty="0">
                <a:solidFill>
                  <a:schemeClr val="tx2"/>
                </a:solidFill>
              </a:rPr>
              <a:t>. Largest User of them is </a:t>
            </a:r>
            <a:r>
              <a:rPr lang="en-GB" sz="3200" u="sng" dirty="0" err="1">
                <a:solidFill>
                  <a:schemeClr val="accent1">
                    <a:lumMod val="60000"/>
                    <a:lumOff val="40000"/>
                  </a:schemeClr>
                </a:solidFill>
                <a:hlinkClick r:id="rId3" tooltip="Petrobras"/>
              </a:rPr>
              <a:t>Petrobrás</a:t>
            </a:r>
            <a:r>
              <a:rPr lang="en-GB" sz="3200" dirty="0">
                <a:solidFill>
                  <a:schemeClr val="tx2"/>
                </a:solidFill>
              </a:rPr>
              <a:t> as of January 2015</a:t>
            </a:r>
          </a:p>
        </p:txBody>
      </p:sp>
    </p:spTree>
    <p:extLst>
      <p:ext uri="{BB962C8B-B14F-4D97-AF65-F5344CB8AC3E}">
        <p14:creationId xmlns:p14="http://schemas.microsoft.com/office/powerpoint/2010/main" val="3511245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0051">
                                            <p:txEl>
                                              <p:pRg st="0" end="0"/>
                                            </p:txEl>
                                          </p:spTgt>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300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build="p" autoUpdateAnimBg="0" advAuto="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a:xfrm>
            <a:off x="323850" y="1268413"/>
            <a:ext cx="8610600" cy="1752600"/>
          </a:xfrm>
        </p:spPr>
        <p:txBody>
          <a:bodyPr/>
          <a:lstStyle/>
          <a:p>
            <a:pPr marL="609600" indent="-609600" algn="ctr" eaLnBrk="1" hangingPunct="1">
              <a:lnSpc>
                <a:spcPct val="90000"/>
              </a:lnSpc>
              <a:buNone/>
            </a:pPr>
            <a:r>
              <a:rPr lang="en-US" altLang="zh-CN" sz="5400" b="1" dirty="0" smtClean="0">
                <a:solidFill>
                  <a:schemeClr val="folHlink"/>
                </a:solidFill>
                <a:latin typeface="Times New Roman" pitchFamily="18" charset="0"/>
              </a:rPr>
              <a:t>Floating Production Systems (FPS)</a:t>
            </a:r>
            <a:endParaRPr lang="en-US" altLang="zh-CN" sz="5200" b="1" dirty="0" smtClean="0">
              <a:solidFill>
                <a:schemeClr val="folHlink"/>
              </a:solidFill>
              <a:effectLst/>
              <a:latin typeface="Arial" panose="020B0604020202020204" pitchFamily="34" charset="0"/>
            </a:endParaRPr>
          </a:p>
        </p:txBody>
      </p:sp>
      <p:pic>
        <p:nvPicPr>
          <p:cNvPr id="21507" name="Picture 3" descr="book-toumin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11413" y="3933825"/>
            <a:ext cx="439102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push dir="r"/>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withEffect">
                                  <p:stCondLst>
                                    <p:cond delay="0"/>
                                  </p:stCondLst>
                                  <p:iterate type="lt">
                                    <p:tmPct val="10000"/>
                                  </p:iterate>
                                  <p:childTnLst>
                                    <p:set>
                                      <p:cBhvr>
                                        <p:cTn id="6" dur="0" fill="hold">
                                          <p:stCondLst>
                                            <p:cond delay="0"/>
                                          </p:stCondLst>
                                        </p:cTn>
                                        <p:tgtEl>
                                          <p:spTgt spid="82946">
                                            <p:txEl>
                                              <p:pRg st="0" end="0"/>
                                            </p:txEl>
                                          </p:spTgt>
                                        </p:tgtEl>
                                        <p:attrNameLst>
                                          <p:attrName>style.visibility</p:attrName>
                                        </p:attrNameLst>
                                      </p:cBhvr>
                                      <p:to>
                                        <p:strVal val="visible"/>
                                      </p:to>
                                    </p:set>
                                    <p:animEffect transition="in" filter="fade">
                                      <p:cBhvr>
                                        <p:cTn id="7" dur="1000"/>
                                        <p:tgtEl>
                                          <p:spTgt spid="82946">
                                            <p:txEl>
                                              <p:pRg st="0" end="0"/>
                                            </p:txEl>
                                          </p:spTgt>
                                        </p:tgtEl>
                                      </p:cBhvr>
                                    </p:animEffect>
                                    <p:anim calcmode="lin" valueType="num">
                                      <p:cBhvr>
                                        <p:cTn id="8" dur="1000" fill="hold"/>
                                        <p:tgtEl>
                                          <p:spTgt spid="82946">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8294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539552" y="476672"/>
            <a:ext cx="8208912" cy="521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pPr marL="457200" indent="-457200" eaLnBrk="1" hangingPunct="1">
              <a:spcBef>
                <a:spcPts val="3000"/>
              </a:spcBef>
              <a:buFont typeface="Wingdings" panose="05000000000000000000" pitchFamily="2" charset="2"/>
              <a:buChar char="v"/>
            </a:pPr>
            <a:r>
              <a:rPr lang="en-GB" sz="2800" dirty="0" smtClean="0"/>
              <a:t>A</a:t>
            </a:r>
            <a:r>
              <a:rPr lang="en-GB" sz="2800" dirty="0"/>
              <a:t> floating production storage and offloading (</a:t>
            </a:r>
            <a:r>
              <a:rPr lang="en-GB" sz="2800" dirty="0" err="1"/>
              <a:t>FPSO</a:t>
            </a:r>
            <a:r>
              <a:rPr lang="en-GB" sz="2800" dirty="0"/>
              <a:t>) unit is a floating vessel used by the </a:t>
            </a:r>
            <a:r>
              <a:rPr lang="en-GB" sz="2800" u="sng" dirty="0">
                <a:hlinkClick r:id="rId3" tooltip="Oil platform"/>
              </a:rPr>
              <a:t>offshore oil and gas industry</a:t>
            </a:r>
            <a:r>
              <a:rPr lang="en-GB" sz="2800" dirty="0"/>
              <a:t> for the production and processing of </a:t>
            </a:r>
            <a:r>
              <a:rPr lang="en-GB" sz="2800" u="sng" dirty="0">
                <a:hlinkClick r:id="rId4" tooltip="Hydrocarbon"/>
              </a:rPr>
              <a:t>hydrocarbons</a:t>
            </a:r>
            <a:r>
              <a:rPr lang="en-GB" sz="2800" dirty="0"/>
              <a:t>, and for the storage of oil</a:t>
            </a:r>
            <a:r>
              <a:rPr lang="en-GB" sz="2800" dirty="0" smtClean="0"/>
              <a:t>.</a:t>
            </a:r>
          </a:p>
          <a:p>
            <a:pPr marL="457200" indent="-457200" eaLnBrk="1" hangingPunct="1">
              <a:spcBef>
                <a:spcPts val="3000"/>
              </a:spcBef>
              <a:buFont typeface="Wingdings" panose="05000000000000000000" pitchFamily="2" charset="2"/>
              <a:buChar char="v"/>
            </a:pPr>
            <a:r>
              <a:rPr lang="en-GB" sz="2800" dirty="0" smtClean="0">
                <a:solidFill>
                  <a:schemeClr val="accent1">
                    <a:lumMod val="60000"/>
                    <a:lumOff val="40000"/>
                  </a:schemeClr>
                </a:solidFill>
              </a:rPr>
              <a:t>A </a:t>
            </a:r>
            <a:r>
              <a:rPr lang="en-GB" sz="2800" dirty="0" err="1">
                <a:solidFill>
                  <a:schemeClr val="accent1">
                    <a:lumMod val="60000"/>
                    <a:lumOff val="40000"/>
                  </a:schemeClr>
                </a:solidFill>
              </a:rPr>
              <a:t>FPSO</a:t>
            </a:r>
            <a:r>
              <a:rPr lang="en-GB" sz="2800" dirty="0">
                <a:solidFill>
                  <a:schemeClr val="accent1">
                    <a:lumMod val="60000"/>
                    <a:lumOff val="40000"/>
                  </a:schemeClr>
                </a:solidFill>
              </a:rPr>
              <a:t> vessel is designed to receive hydrocarbons produced by itself or from nearby </a:t>
            </a:r>
            <a:r>
              <a:rPr lang="en-GB" sz="2800" dirty="0" smtClean="0">
                <a:solidFill>
                  <a:srgbClr val="FFFF00"/>
                </a:solidFill>
              </a:rPr>
              <a:t>platforms</a:t>
            </a:r>
            <a:r>
              <a:rPr lang="en-GB" sz="2800" dirty="0">
                <a:solidFill>
                  <a:schemeClr val="accent1">
                    <a:lumMod val="60000"/>
                    <a:lumOff val="40000"/>
                  </a:schemeClr>
                </a:solidFill>
              </a:rPr>
              <a:t> or </a:t>
            </a:r>
            <a:r>
              <a:rPr lang="en-GB" sz="2800" u="sng" dirty="0" smtClean="0">
                <a:solidFill>
                  <a:srgbClr val="FFFF00"/>
                </a:solidFill>
              </a:rPr>
              <a:t>subsea</a:t>
            </a:r>
            <a:r>
              <a:rPr lang="en-GB" sz="2800" dirty="0">
                <a:solidFill>
                  <a:schemeClr val="accent1">
                    <a:lumMod val="60000"/>
                    <a:lumOff val="40000"/>
                  </a:schemeClr>
                </a:solidFill>
              </a:rPr>
              <a:t> template, process them, and store oil until it can be offloaded onto a </a:t>
            </a:r>
            <a:r>
              <a:rPr lang="en-GB" sz="2800" u="sng" dirty="0" smtClean="0">
                <a:solidFill>
                  <a:srgbClr val="FFFF00"/>
                </a:solidFill>
              </a:rPr>
              <a:t>tanker</a:t>
            </a:r>
            <a:r>
              <a:rPr lang="en-GB" sz="2800" dirty="0">
                <a:solidFill>
                  <a:schemeClr val="accent1">
                    <a:lumMod val="60000"/>
                    <a:lumOff val="40000"/>
                  </a:schemeClr>
                </a:solidFill>
              </a:rPr>
              <a:t> or, </a:t>
            </a:r>
            <a:r>
              <a:rPr lang="en-GB" sz="2800" dirty="0" smtClean="0">
                <a:solidFill>
                  <a:srgbClr val="FFFF00"/>
                </a:solidFill>
              </a:rPr>
              <a:t>pipeline</a:t>
            </a:r>
            <a:endParaRPr lang="en-GB" sz="2800" dirty="0">
              <a:solidFill>
                <a:schemeClr val="accent1">
                  <a:lumMod val="60000"/>
                  <a:lumOff val="4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539552" y="476672"/>
            <a:ext cx="820891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ahoma" panose="020B0604030504040204" pitchFamily="34" charset="0"/>
                <a:ea typeface="宋体" panose="02010600030101010101" pitchFamily="2" charset="-122"/>
              </a:defRPr>
            </a:lvl1pPr>
            <a:lvl2pPr marL="742950" indent="-285750" eaLnBrk="0" hangingPunct="0">
              <a:defRPr b="1">
                <a:solidFill>
                  <a:schemeClr val="tx1"/>
                </a:solidFill>
                <a:latin typeface="Tahoma" panose="020B0604030504040204" pitchFamily="34" charset="0"/>
                <a:ea typeface="宋体" panose="02010600030101010101" pitchFamily="2" charset="-122"/>
              </a:defRPr>
            </a:lvl2pPr>
            <a:lvl3pPr marL="1143000" indent="-228600" eaLnBrk="0" hangingPunct="0">
              <a:defRPr b="1">
                <a:solidFill>
                  <a:schemeClr val="tx1"/>
                </a:solidFill>
                <a:latin typeface="Tahoma" panose="020B0604030504040204" pitchFamily="34" charset="0"/>
                <a:ea typeface="宋体" panose="02010600030101010101" pitchFamily="2" charset="-122"/>
              </a:defRPr>
            </a:lvl3pPr>
            <a:lvl4pPr marL="1600200" indent="-228600" eaLnBrk="0" hangingPunct="0">
              <a:defRPr b="1">
                <a:solidFill>
                  <a:schemeClr val="tx1"/>
                </a:solidFill>
                <a:latin typeface="Tahoma" panose="020B0604030504040204" pitchFamily="34" charset="0"/>
                <a:ea typeface="宋体" panose="02010600030101010101" pitchFamily="2" charset="-122"/>
              </a:defRPr>
            </a:lvl4pPr>
            <a:lvl5pPr marL="2057400" indent="-228600" eaLnBrk="0" hangingPunct="0">
              <a:defRPr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ahoma" panose="020B0604030504040204" pitchFamily="34" charset="0"/>
                <a:ea typeface="宋体" panose="02010600030101010101" pitchFamily="2" charset="-122"/>
              </a:defRPr>
            </a:lvl9pPr>
          </a:lstStyle>
          <a:p>
            <a:r>
              <a:rPr lang="en-GB" sz="2800" dirty="0"/>
              <a:t>Recent developments in LNG industry require relocation of conventional LNG processing trains into the sea to unlock remote, smaller gas fields that would not be economical to develop otherwise, reduce capital expenses, and impact to environment. Emerging new type of </a:t>
            </a:r>
            <a:r>
              <a:rPr lang="en-GB" sz="2800" u="sng" dirty="0" err="1" smtClean="0">
                <a:solidFill>
                  <a:schemeClr val="tx2">
                    <a:lumMod val="50000"/>
                  </a:schemeClr>
                </a:solidFill>
                <a:hlinkClick r:id="rId3" tooltip="Floating liquefied natural gas"/>
              </a:rPr>
              <a:t>FLNG</a:t>
            </a:r>
            <a:r>
              <a:rPr lang="en-GB" sz="2800" dirty="0"/>
              <a:t> facilities will be used. Unlike </a:t>
            </a:r>
            <a:r>
              <a:rPr lang="en-GB" sz="2800" u="sng" dirty="0" err="1" smtClean="0">
                <a:solidFill>
                  <a:schemeClr val="tx2">
                    <a:lumMod val="50000"/>
                  </a:schemeClr>
                </a:solidFill>
              </a:rPr>
              <a:t>FPSO's</a:t>
            </a:r>
            <a:r>
              <a:rPr lang="en-GB" sz="2800" dirty="0" smtClean="0"/>
              <a:t> </a:t>
            </a:r>
            <a:r>
              <a:rPr lang="en-GB" sz="2800" dirty="0"/>
              <a:t>apart of gas production, storage and offloading, they will also allow full scale deep processing, same as onshore LNG plant has to </a:t>
            </a:r>
            <a:r>
              <a:rPr lang="en-GB" sz="2800" dirty="0" smtClean="0"/>
              <a:t>offer</a:t>
            </a:r>
            <a:endParaRPr lang="en-GB" sz="2800" dirty="0"/>
          </a:p>
        </p:txBody>
      </p:sp>
    </p:spTree>
    <p:extLst>
      <p:ext uri="{BB962C8B-B14F-4D97-AF65-F5344CB8AC3E}">
        <p14:creationId xmlns:p14="http://schemas.microsoft.com/office/powerpoint/2010/main" val="66091674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xtured">
  <a:themeElements>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Textured">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CDESIGNL</Template>
  <TotalTime>4790</TotalTime>
  <Words>1270</Words>
  <Application>Microsoft Macintosh PowerPoint</Application>
  <PresentationFormat>On-screen Show (4:3)</PresentationFormat>
  <Paragraphs>138</Paragraphs>
  <Slides>30</Slides>
  <Notes>14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Textured</vt:lpstr>
      <vt:lpstr>FLOATING PRODUCTION SYSTEMS AS A PANACEA TO CLEAN ENERGY AND SAFER MARITIME OPERATIONS  By  Adesina Adegbie, PhD Director Marine Geology/Geophysics Department  Nigerian Institute for Oceanography and Marine Research, Victoria Island, Lagos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OF FPSO DIAGRAM </vt:lpstr>
      <vt:lpstr>PowerPoint Presentation</vt:lpstr>
      <vt:lpstr>PowerPoint Presentation</vt:lpstr>
      <vt:lpstr>PowerPoint Presentation</vt:lpstr>
      <vt:lpstr>PowerPoint Presentation</vt:lpstr>
      <vt:lpstr>PowerPoint Presentation</vt:lpstr>
      <vt:lpstr>EXAMPLES</vt:lpstr>
      <vt:lpstr>EXAMPLES</vt:lpstr>
      <vt:lpstr>EXAMPLES</vt:lpstr>
      <vt:lpstr>EXAMPLES (BONGA FIELD)</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of Xiamen Yuan Dang Lake Integrated Treatment Project Xie Xiaoqing   Xiamen Yuan Dang Lake Administrative Office, China. 2002-09-23</dc:title>
  <dc:creator>user</dc:creator>
  <cp:lastModifiedBy>Olusegun Bright</cp:lastModifiedBy>
  <cp:revision>272</cp:revision>
  <dcterms:created xsi:type="dcterms:W3CDTF">2002-09-19T13:53:23Z</dcterms:created>
  <dcterms:modified xsi:type="dcterms:W3CDTF">2017-06-01T04:39:34Z</dcterms:modified>
</cp:coreProperties>
</file>