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64" r:id="rId4"/>
    <p:sldId id="266" r:id="rId5"/>
    <p:sldId id="265" r:id="rId6"/>
    <p:sldId id="267" r:id="rId7"/>
    <p:sldId id="269" r:id="rId8"/>
    <p:sldId id="268" r:id="rId9"/>
    <p:sldId id="270" r:id="rId10"/>
    <p:sldId id="271" r:id="rId11"/>
    <p:sldId id="272" r:id="rId12"/>
  </p:sldIdLst>
  <p:sldSz cx="12192000" cy="6858000"/>
  <p:notesSz cx="7077075" cy="9363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A14D7-67B3-4890-8022-5BC0918FCFD9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E0888-A7A7-45B6-8A07-A0DB723BCDA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0040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A14D7-67B3-4890-8022-5BC0918FCFD9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E0888-A7A7-45B6-8A07-A0DB723BCD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42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A14D7-67B3-4890-8022-5BC0918FCFD9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E0888-A7A7-45B6-8A07-A0DB723BCD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822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A14D7-67B3-4890-8022-5BC0918FCFD9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E0888-A7A7-45B6-8A07-A0DB723BCD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84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A14D7-67B3-4890-8022-5BC0918FCFD9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E0888-A7A7-45B6-8A07-A0DB723BCDA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023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A14D7-67B3-4890-8022-5BC0918FCFD9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E0888-A7A7-45B6-8A07-A0DB723BCD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182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A14D7-67B3-4890-8022-5BC0918FCFD9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E0888-A7A7-45B6-8A07-A0DB723BCD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053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A14D7-67B3-4890-8022-5BC0918FCFD9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E0888-A7A7-45B6-8A07-A0DB723BCD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133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A14D7-67B3-4890-8022-5BC0918FCFD9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E0888-A7A7-45B6-8A07-A0DB723BCD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547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04A14D7-67B3-4890-8022-5BC0918FCFD9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04E0888-A7A7-45B6-8A07-A0DB723BCD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531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A14D7-67B3-4890-8022-5BC0918FCFD9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E0888-A7A7-45B6-8A07-A0DB723BCD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118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04A14D7-67B3-4890-8022-5BC0918FCFD9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04E0888-A7A7-45B6-8A07-A0DB723BCDA6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1357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519878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/>
              <a:t>Dr. Amy </a:t>
            </a:r>
            <a:r>
              <a:rPr lang="en-US" sz="4000" b="1" dirty="0" err="1"/>
              <a:t>jadesimi</a:t>
            </a:r>
            <a:endParaRPr lang="en-US" sz="4000" b="1" dirty="0"/>
          </a:p>
          <a:p>
            <a:pPr algn="ctr"/>
            <a:r>
              <a:rPr lang="en-US" sz="2800" b="1" dirty="0"/>
              <a:t>Managing director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" t="14049" r="3567" b="16876"/>
          <a:stretch/>
        </p:blipFill>
        <p:spPr>
          <a:xfrm>
            <a:off x="2924020" y="1114731"/>
            <a:ext cx="6404920" cy="267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67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14039" y="238064"/>
            <a:ext cx="11136955" cy="655070"/>
          </a:xfrm>
        </p:spPr>
        <p:txBody>
          <a:bodyPr>
            <a:normAutofit/>
          </a:bodyPr>
          <a:lstStyle/>
          <a:p>
            <a:r>
              <a:rPr lang="en-IE" alt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CONCLUSION   </a:t>
            </a:r>
            <a:r>
              <a:rPr lang="en-IE" altLang="en-US" sz="3600" dirty="0">
                <a:solidFill>
                  <a:srgbClr val="00B050"/>
                </a:solidFill>
                <a:latin typeface="Arial Black" panose="020B0A04020102020204" pitchFamily="34" charset="0"/>
              </a:rPr>
              <a:t>                            </a:t>
            </a:r>
            <a:r>
              <a:rPr lang="en-IE" altLang="en-US" sz="3600" dirty="0">
                <a:solidFill>
                  <a:srgbClr val="00B050"/>
                </a:solidFill>
                <a:latin typeface="Script MT Bold" panose="03040602040607080904" pitchFamily="66" charset="0"/>
              </a:rPr>
              <a:t>Health Vigilance</a:t>
            </a:r>
            <a:endParaRPr lang="en-US" sz="3600" dirty="0">
              <a:solidFill>
                <a:srgbClr val="00B050"/>
              </a:solidFill>
              <a:latin typeface="Script MT Bold" panose="030406020406070809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4040" y="1525329"/>
            <a:ext cx="107518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Berlin Sans FB" panose="020E0602020502020306" pitchFamily="34" charset="0"/>
              </a:rPr>
              <a:t>The preservation of </a:t>
            </a:r>
            <a:r>
              <a:rPr lang="en-US" sz="5400" i="1" dirty="0">
                <a:latin typeface="Berlin Sans FB" panose="020E0602020502020306" pitchFamily="34" charset="0"/>
              </a:rPr>
              <a:t>health</a:t>
            </a:r>
            <a:r>
              <a:rPr lang="en-US" sz="4400" dirty="0">
                <a:latin typeface="Berlin Sans FB" panose="020E0602020502020306" pitchFamily="34" charset="0"/>
              </a:rPr>
              <a:t> is easier </a:t>
            </a:r>
          </a:p>
          <a:p>
            <a:pPr algn="ctr"/>
            <a:r>
              <a:rPr lang="en-US" sz="4400" dirty="0">
                <a:latin typeface="Berlin Sans FB" panose="020E0602020502020306" pitchFamily="34" charset="0"/>
              </a:rPr>
              <a:t>than the </a:t>
            </a:r>
            <a:r>
              <a:rPr lang="en-US" sz="5400" i="1" dirty="0">
                <a:latin typeface="Berlin Sans FB" panose="020E0602020502020306" pitchFamily="34" charset="0"/>
              </a:rPr>
              <a:t>cure</a:t>
            </a:r>
            <a:r>
              <a:rPr lang="en-US" sz="4400" dirty="0">
                <a:latin typeface="Berlin Sans FB" panose="020E0602020502020306" pitchFamily="34" charset="0"/>
              </a:rPr>
              <a:t> of the disease.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8156" y="4000810"/>
            <a:ext cx="107518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i="1" dirty="0">
                <a:latin typeface="Berlin Sans FB" panose="020E0602020502020306" pitchFamily="34" charset="0"/>
              </a:rPr>
              <a:t>Stay healthy</a:t>
            </a:r>
            <a:r>
              <a:rPr lang="en-US" sz="4400" dirty="0">
                <a:latin typeface="Berlin Sans FB" panose="020E0602020502020306" pitchFamily="34" charset="0"/>
              </a:rPr>
              <a:t>, </a:t>
            </a:r>
            <a:r>
              <a:rPr lang="en-US" sz="4400" i="1" dirty="0">
                <a:latin typeface="Berlin Sans FB" panose="020E0602020502020306" pitchFamily="34" charset="0"/>
              </a:rPr>
              <a:t>Stay Watchful</a:t>
            </a:r>
            <a:r>
              <a:rPr lang="en-US" sz="4400" dirty="0">
                <a:latin typeface="Berlin Sans FB" panose="020E0602020502020306" pitchFamily="34" charset="0"/>
              </a:rPr>
              <a:t> and </a:t>
            </a:r>
            <a:r>
              <a:rPr lang="en-US" sz="4400" i="1" dirty="0">
                <a:latin typeface="Berlin Sans FB" panose="020E0602020502020306" pitchFamily="34" charset="0"/>
              </a:rPr>
              <a:t>Spread the word</a:t>
            </a:r>
            <a:r>
              <a:rPr lang="en-US" sz="4400" dirty="0">
                <a:latin typeface="Berlin Sans FB" panose="020E0602020502020306" pitchFamily="34" charset="0"/>
              </a:rPr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" t="14049" r="63674" b="21588"/>
          <a:stretch/>
        </p:blipFill>
        <p:spPr>
          <a:xfrm>
            <a:off x="11217418" y="5470205"/>
            <a:ext cx="812149" cy="86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2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14039" y="238064"/>
            <a:ext cx="11136955" cy="655070"/>
          </a:xfrm>
        </p:spPr>
        <p:txBody>
          <a:bodyPr>
            <a:normAutofit/>
          </a:bodyPr>
          <a:lstStyle/>
          <a:p>
            <a:r>
              <a:rPr lang="en-IE" alt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THE END           </a:t>
            </a:r>
            <a:r>
              <a:rPr lang="en-IE" altLang="en-US" sz="3600" dirty="0">
                <a:solidFill>
                  <a:srgbClr val="00B050"/>
                </a:solidFill>
                <a:latin typeface="Arial Black" panose="020B0A04020102020204" pitchFamily="34" charset="0"/>
              </a:rPr>
              <a:t>                            </a:t>
            </a:r>
            <a:r>
              <a:rPr lang="en-IE" altLang="en-US" sz="3600" dirty="0">
                <a:solidFill>
                  <a:srgbClr val="00B050"/>
                </a:solidFill>
                <a:latin typeface="Script MT Bold" panose="03040602040607080904" pitchFamily="66" charset="0"/>
              </a:rPr>
              <a:t>Health Vigilance</a:t>
            </a:r>
            <a:endParaRPr lang="en-US" sz="3600" dirty="0">
              <a:solidFill>
                <a:srgbClr val="00B050"/>
              </a:solidFill>
              <a:latin typeface="Script MT Bold" panose="03040602040607080904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" t="14049" r="63674" b="21588"/>
          <a:stretch/>
        </p:blipFill>
        <p:spPr>
          <a:xfrm>
            <a:off x="9595277" y="3835073"/>
            <a:ext cx="2253287" cy="23955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14040" y="2242029"/>
            <a:ext cx="10751884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rgbClr val="00B050"/>
                </a:solidFill>
                <a:latin typeface="Script MT Bold" panose="03040602040607080904" pitchFamily="66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90402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2036134" y="1477927"/>
            <a:ext cx="8436936" cy="1244009"/>
          </a:xfrm>
        </p:spPr>
        <p:txBody>
          <a:bodyPr>
            <a:normAutofit/>
          </a:bodyPr>
          <a:lstStyle/>
          <a:p>
            <a:pPr algn="ctr"/>
            <a:r>
              <a:rPr lang="en-IE" altLang="en-US" sz="8000" dirty="0">
                <a:solidFill>
                  <a:srgbClr val="00B050"/>
                </a:solidFill>
                <a:latin typeface="Script MT Bold" panose="03040602040607080904" pitchFamily="66" charset="0"/>
              </a:rPr>
              <a:t>Health Vigilance</a:t>
            </a:r>
            <a:endParaRPr lang="en-US" sz="8000" dirty="0">
              <a:solidFill>
                <a:srgbClr val="00B050"/>
              </a:solidFill>
              <a:latin typeface="Script MT Bold" panose="030406020406070809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22574" y="3540644"/>
            <a:ext cx="746405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erlin Sans FB" panose="020E0602020502020306" pitchFamily="34" charset="0"/>
              </a:rPr>
              <a:t>By</a:t>
            </a:r>
          </a:p>
          <a:p>
            <a:pPr algn="ctr"/>
            <a:endParaRPr lang="en-US" dirty="0">
              <a:latin typeface="Berlin Sans FB" panose="020E0602020502020306" pitchFamily="34" charset="0"/>
            </a:endParaRPr>
          </a:p>
          <a:p>
            <a:pPr algn="ctr"/>
            <a:r>
              <a:rPr lang="en-US" sz="3600" dirty="0">
                <a:latin typeface="Berlin Sans FB" panose="020E0602020502020306" pitchFamily="34" charset="0"/>
              </a:rPr>
              <a:t>Josephine E. </a:t>
            </a:r>
            <a:r>
              <a:rPr lang="en-US" sz="3600" dirty="0" err="1">
                <a:latin typeface="Berlin Sans FB" panose="020E0602020502020306" pitchFamily="34" charset="0"/>
              </a:rPr>
              <a:t>Oviomaigho</a:t>
            </a:r>
            <a:r>
              <a:rPr lang="en-US" sz="3600" dirty="0">
                <a:latin typeface="Berlin Sans FB" panose="020E0602020502020306" pitchFamily="34" charset="0"/>
              </a:rPr>
              <a:t>,</a:t>
            </a:r>
            <a:r>
              <a:rPr lang="en-US" sz="4000" dirty="0">
                <a:latin typeface="Berlin Sans FB" panose="020E0602020502020306" pitchFamily="34" charset="0"/>
              </a:rPr>
              <a:t> </a:t>
            </a:r>
          </a:p>
          <a:p>
            <a:pPr algn="ctr"/>
            <a:r>
              <a:rPr lang="en-US" sz="2600" dirty="0">
                <a:latin typeface="Berlin Sans FB" panose="020E0602020502020306" pitchFamily="34" charset="0"/>
              </a:rPr>
              <a:t>Senior Superintendent, HR &amp; Administration</a:t>
            </a:r>
          </a:p>
          <a:p>
            <a:pPr algn="ctr"/>
            <a:r>
              <a:rPr lang="en-US" sz="2800" dirty="0">
                <a:latin typeface="Berlin Sans FB" panose="020E0602020502020306" pitchFamily="34" charset="0"/>
              </a:rPr>
              <a:t>LADOL</a:t>
            </a:r>
            <a:endParaRPr lang="en-US" sz="24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777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14039" y="238064"/>
            <a:ext cx="11136955" cy="655070"/>
          </a:xfrm>
        </p:spPr>
        <p:txBody>
          <a:bodyPr>
            <a:normAutofit fontScale="90000"/>
          </a:bodyPr>
          <a:lstStyle/>
          <a:p>
            <a:r>
              <a:rPr lang="en-IE" alt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Effect of 2016 GHB to LADOL</a:t>
            </a:r>
            <a:r>
              <a:rPr lang="en-IE" altLang="en-US" sz="3600" dirty="0">
                <a:solidFill>
                  <a:srgbClr val="00B050"/>
                </a:solidFill>
                <a:latin typeface="Arial Black" panose="020B0A04020102020204" pitchFamily="34" charset="0"/>
              </a:rPr>
              <a:t>	              </a:t>
            </a:r>
            <a:r>
              <a:rPr lang="en-IE" altLang="en-US" sz="3600" dirty="0">
                <a:solidFill>
                  <a:srgbClr val="00B050"/>
                </a:solidFill>
                <a:latin typeface="Script MT Bold" panose="03040602040607080904" pitchFamily="66" charset="0"/>
              </a:rPr>
              <a:t>Health Vigilance</a:t>
            </a:r>
            <a:endParaRPr lang="en-US" sz="3600" dirty="0">
              <a:solidFill>
                <a:srgbClr val="00B050"/>
              </a:solidFill>
              <a:latin typeface="Script MT Bold" panose="030406020406070809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4040" y="1377045"/>
            <a:ext cx="107051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It gave me the opportunity to learn more about Hepatitis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To share the knowledge within my organization LADOL,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Our healthcare provider, Anchor HMO, to educate our employees through health talks on Hepatitis and other diseases. </a:t>
            </a:r>
            <a:r>
              <a:rPr lang="en-US" sz="2800" dirty="0">
                <a:latin typeface="Berlin Sans FB" panose="020E0602020502020306" pitchFamily="34" charset="0"/>
              </a:rPr>
              <a:t>(what they are, symptoms, prevention and risk of being infected)</a:t>
            </a:r>
            <a:r>
              <a:rPr lang="en-US" sz="3000" dirty="0">
                <a:latin typeface="Berlin Sans FB" panose="020E0602020502020306" pitchFamily="34" charset="0"/>
              </a:rPr>
              <a:t>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We </a:t>
            </a:r>
            <a:r>
              <a:rPr lang="en-US" sz="3000" dirty="0" err="1">
                <a:latin typeface="Berlin Sans FB" panose="020E0602020502020306" pitchFamily="34" charset="0"/>
              </a:rPr>
              <a:t>organise</a:t>
            </a:r>
            <a:r>
              <a:rPr lang="en-US" sz="3000" dirty="0">
                <a:latin typeface="Berlin Sans FB" panose="020E0602020502020306" pitchFamily="34" charset="0"/>
              </a:rPr>
              <a:t> regular health screenings (with Hepatitis on the list)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Encourage our employees to undergo regular checks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" t="14049" r="63674" b="21588"/>
          <a:stretch/>
        </p:blipFill>
        <p:spPr>
          <a:xfrm>
            <a:off x="11217418" y="5470205"/>
            <a:ext cx="812149" cy="86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803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14039" y="238064"/>
            <a:ext cx="11136955" cy="655070"/>
          </a:xfrm>
        </p:spPr>
        <p:txBody>
          <a:bodyPr>
            <a:normAutofit/>
          </a:bodyPr>
          <a:lstStyle/>
          <a:p>
            <a:r>
              <a:rPr lang="en-IE" alt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Definition</a:t>
            </a:r>
            <a:r>
              <a:rPr lang="en-IE" altLang="en-US" sz="3600" dirty="0">
                <a:solidFill>
                  <a:srgbClr val="00B050"/>
                </a:solidFill>
                <a:latin typeface="Arial Black" panose="020B0A04020102020204" pitchFamily="34" charset="0"/>
              </a:rPr>
              <a:t>					         </a:t>
            </a:r>
            <a:r>
              <a:rPr lang="en-IE" altLang="en-US" sz="3600" dirty="0">
                <a:solidFill>
                  <a:srgbClr val="00B050"/>
                </a:solidFill>
                <a:latin typeface="Script MT Bold" panose="03040602040607080904" pitchFamily="66" charset="0"/>
              </a:rPr>
              <a:t>Health Vigilance</a:t>
            </a:r>
            <a:endParaRPr lang="en-US" sz="3600" dirty="0">
              <a:solidFill>
                <a:srgbClr val="00B050"/>
              </a:solidFill>
              <a:latin typeface="Script MT Bold" panose="030406020406070809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4040" y="1398310"/>
            <a:ext cx="1070517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800" dirty="0">
                <a:latin typeface="Berlin Sans FB" panose="020E0602020502020306" pitchFamily="34" charset="0"/>
              </a:rPr>
              <a:t>Health</a:t>
            </a:r>
            <a:r>
              <a:rPr lang="en-US" sz="4000" dirty="0">
                <a:latin typeface="Berlin Sans FB" panose="020E0602020502020306" pitchFamily="34" charset="0"/>
              </a:rPr>
              <a:t> as defined by WHO “is a state of complete physical, mental, and social well-being and not merely the absence of disease or infirmity”.</a:t>
            </a:r>
          </a:p>
          <a:p>
            <a:pPr algn="just"/>
            <a:endParaRPr lang="en-US" sz="2800" dirty="0">
              <a:latin typeface="Berlin Sans FB" panose="020E0602020502020306" pitchFamily="34" charset="0"/>
            </a:endParaRPr>
          </a:p>
          <a:p>
            <a:pPr algn="just"/>
            <a:r>
              <a:rPr lang="en-US" sz="4800" dirty="0">
                <a:latin typeface="Berlin Sans FB" panose="020E0602020502020306" pitchFamily="34" charset="0"/>
              </a:rPr>
              <a:t>Vigilance </a:t>
            </a:r>
            <a:r>
              <a:rPr lang="en-US" sz="4000" dirty="0">
                <a:latin typeface="Berlin Sans FB" panose="020E0602020502020306" pitchFamily="34" charset="0"/>
              </a:rPr>
              <a:t>means being </a:t>
            </a:r>
            <a:r>
              <a:rPr lang="en-US" sz="4000" i="1" dirty="0">
                <a:latin typeface="Berlin Sans FB" panose="020E0602020502020306" pitchFamily="34" charset="0"/>
              </a:rPr>
              <a:t>alert,</a:t>
            </a:r>
            <a:r>
              <a:rPr lang="en-US" sz="4000" dirty="0">
                <a:latin typeface="Berlin Sans FB" panose="020E0602020502020306" pitchFamily="34" charset="0"/>
              </a:rPr>
              <a:t> </a:t>
            </a:r>
            <a:r>
              <a:rPr lang="en-US" sz="4000" i="1" dirty="0">
                <a:latin typeface="Berlin Sans FB" panose="020E0602020502020306" pitchFamily="34" charset="0"/>
              </a:rPr>
              <a:t>on the look out, watchful, observant, </a:t>
            </a:r>
            <a:r>
              <a:rPr lang="en-US" sz="4000" dirty="0">
                <a:latin typeface="Berlin Sans FB" panose="020E0602020502020306" pitchFamily="34" charset="0"/>
              </a:rPr>
              <a:t>etc. </a:t>
            </a:r>
            <a:r>
              <a:rPr lang="en-US" sz="4800" dirty="0">
                <a:latin typeface="Berlin Sans FB" panose="020E0602020502020306" pitchFamily="34" charset="0"/>
              </a:rPr>
              <a:t>  </a:t>
            </a:r>
            <a:endParaRPr lang="en-US" sz="2400" dirty="0">
              <a:latin typeface="Berlin Sans FB" panose="020E0602020502020306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" t="14049" r="63674" b="21588"/>
          <a:stretch/>
        </p:blipFill>
        <p:spPr>
          <a:xfrm>
            <a:off x="11217418" y="5470205"/>
            <a:ext cx="812149" cy="86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83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14039" y="238064"/>
            <a:ext cx="11136955" cy="655070"/>
          </a:xfrm>
        </p:spPr>
        <p:txBody>
          <a:bodyPr>
            <a:normAutofit/>
          </a:bodyPr>
          <a:lstStyle/>
          <a:p>
            <a:r>
              <a:rPr lang="en-IE" alt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Definition</a:t>
            </a:r>
            <a:r>
              <a:rPr lang="en-IE" altLang="en-US" sz="3600" dirty="0">
                <a:solidFill>
                  <a:srgbClr val="00B050"/>
                </a:solidFill>
                <a:latin typeface="Arial Black" panose="020B0A04020102020204" pitchFamily="34" charset="0"/>
              </a:rPr>
              <a:t>					         </a:t>
            </a:r>
            <a:r>
              <a:rPr lang="en-IE" altLang="en-US" sz="3600" dirty="0">
                <a:solidFill>
                  <a:srgbClr val="00B050"/>
                </a:solidFill>
                <a:latin typeface="Script MT Bold" panose="03040602040607080904" pitchFamily="66" charset="0"/>
              </a:rPr>
              <a:t>Health Vigilance</a:t>
            </a:r>
            <a:endParaRPr lang="en-US" sz="3600" dirty="0">
              <a:solidFill>
                <a:srgbClr val="00B050"/>
              </a:solidFill>
              <a:latin typeface="Script MT Bold" panose="030406020406070809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4040" y="1398310"/>
            <a:ext cx="1070517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600" dirty="0">
                <a:latin typeface="Berlin Sans FB" panose="020E0602020502020306" pitchFamily="34" charset="0"/>
              </a:rPr>
              <a:t>Health</a:t>
            </a:r>
            <a:r>
              <a:rPr lang="en-US" sz="4000" dirty="0">
                <a:latin typeface="Berlin Sans FB" panose="020E0602020502020306" pitchFamily="34" charset="0"/>
              </a:rPr>
              <a:t> </a:t>
            </a:r>
            <a:r>
              <a:rPr lang="en-US" sz="4600" dirty="0">
                <a:latin typeface="Berlin Sans FB" panose="020E0602020502020306" pitchFamily="34" charset="0"/>
              </a:rPr>
              <a:t>Vigilance</a:t>
            </a:r>
            <a:r>
              <a:rPr lang="en-US" sz="4000" dirty="0">
                <a:latin typeface="Berlin Sans FB" panose="020E0602020502020306" pitchFamily="34" charset="0"/>
              </a:rPr>
              <a:t> </a:t>
            </a:r>
            <a:r>
              <a:rPr lang="en-US" sz="3600" dirty="0">
                <a:latin typeface="Berlin Sans FB" panose="020E0602020502020306" pitchFamily="34" charset="0"/>
              </a:rPr>
              <a:t>simply means</a:t>
            </a:r>
            <a:endParaRPr lang="en-US" sz="4000" dirty="0">
              <a:latin typeface="Berlin Sans FB" panose="020E0602020502020306" pitchFamily="34" charset="0"/>
            </a:endParaRPr>
          </a:p>
          <a:p>
            <a:pPr algn="just"/>
            <a:endParaRPr lang="en-US" sz="2000" dirty="0">
              <a:latin typeface="Berlin Sans FB" panose="020E0602020502020306" pitchFamily="34" charset="0"/>
            </a:endParaRPr>
          </a:p>
          <a:p>
            <a:pPr algn="just"/>
            <a:r>
              <a:rPr lang="en-US" sz="4000" dirty="0">
                <a:latin typeface="Berlin Sans FB" panose="020E0602020502020306" pitchFamily="34" charset="0"/>
              </a:rPr>
              <a:t>“being alert to anything that can cause danger to our health”.</a:t>
            </a:r>
          </a:p>
          <a:p>
            <a:pPr algn="just"/>
            <a:endParaRPr lang="en-US" sz="2000" dirty="0">
              <a:latin typeface="Berlin Sans FB" panose="020E0602020502020306" pitchFamily="34" charset="0"/>
            </a:endParaRPr>
          </a:p>
          <a:p>
            <a:pPr algn="just"/>
            <a:r>
              <a:rPr lang="en-US" sz="4000" dirty="0">
                <a:latin typeface="Berlin Sans FB" panose="020E0602020502020306" pitchFamily="34" charset="0"/>
              </a:rPr>
              <a:t>“or being quick to notice anything potentially dangerous to our health (physical, mental, and social well-being). </a:t>
            </a:r>
            <a:r>
              <a:rPr lang="en-US" sz="4800" dirty="0">
                <a:latin typeface="Berlin Sans FB" panose="020E0602020502020306" pitchFamily="34" charset="0"/>
              </a:rPr>
              <a:t>  </a:t>
            </a:r>
            <a:endParaRPr lang="en-US" sz="2400" dirty="0">
              <a:latin typeface="Berlin Sans FB" panose="020E0602020502020306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" t="14049" r="63674" b="21588"/>
          <a:stretch/>
        </p:blipFill>
        <p:spPr>
          <a:xfrm>
            <a:off x="11217418" y="5470205"/>
            <a:ext cx="812149" cy="86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81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14039" y="238064"/>
            <a:ext cx="11136955" cy="655070"/>
          </a:xfrm>
        </p:spPr>
        <p:txBody>
          <a:bodyPr>
            <a:normAutofit/>
          </a:bodyPr>
          <a:lstStyle/>
          <a:p>
            <a:r>
              <a:rPr lang="en-IE" alt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THE NEED TO BE VIGILANT  </a:t>
            </a:r>
            <a:r>
              <a:rPr lang="en-IE" altLang="en-US" sz="3600" dirty="0">
                <a:solidFill>
                  <a:srgbClr val="00B050"/>
                </a:solidFill>
                <a:latin typeface="Arial Black" panose="020B0A04020102020204" pitchFamily="34" charset="0"/>
              </a:rPr>
              <a:t>      </a:t>
            </a:r>
            <a:r>
              <a:rPr lang="en-IE" altLang="en-US" sz="3600" dirty="0">
                <a:solidFill>
                  <a:srgbClr val="00B050"/>
                </a:solidFill>
                <a:latin typeface="Script MT Bold" panose="03040602040607080904" pitchFamily="66" charset="0"/>
              </a:rPr>
              <a:t>Health Vigilance</a:t>
            </a:r>
            <a:endParaRPr lang="en-US" sz="3600" dirty="0">
              <a:solidFill>
                <a:srgbClr val="00B050"/>
              </a:solidFill>
              <a:latin typeface="Script MT Bold" panose="030406020406070809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4040" y="1377045"/>
            <a:ext cx="1070517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dirty="0">
                <a:latin typeface="Berlin Sans FB" panose="020E0602020502020306" pitchFamily="34" charset="0"/>
              </a:rPr>
              <a:t>According WHO recent reports and statistics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Over 300 million people are now living with depression. (mostly among low/middle income countries)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n-US" sz="3000" dirty="0">
              <a:latin typeface="Berlin Sans FB" panose="020E0602020502020306" pitchFamily="34" charset="0"/>
            </a:endParaRPr>
          </a:p>
          <a:p>
            <a:pPr algn="just"/>
            <a:r>
              <a:rPr lang="en-US" sz="3000" dirty="0">
                <a:latin typeface="Berlin Sans FB" panose="020E0602020502020306" pitchFamily="34" charset="0"/>
              </a:rPr>
              <a:t>Meningitis Outbreak – WHO statistics of 19</a:t>
            </a:r>
            <a:r>
              <a:rPr lang="en-US" sz="3000" baseline="30000" dirty="0">
                <a:latin typeface="Berlin Sans FB" panose="020E0602020502020306" pitchFamily="34" charset="0"/>
              </a:rPr>
              <a:t>th</a:t>
            </a:r>
            <a:r>
              <a:rPr lang="en-US" sz="3000" dirty="0">
                <a:latin typeface="Berlin Sans FB" panose="020E0602020502020306" pitchFamily="34" charset="0"/>
              </a:rPr>
              <a:t> March 2017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There are about 1,407 suspected cases in 5 states in the northern part of Nigeria.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About 211 confirmed deaths have been reported.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The most affected age group being 5yrs - 14yrs old which is 50% of the total reported cases (our future generations)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" t="14049" r="63674" b="21588"/>
          <a:stretch/>
        </p:blipFill>
        <p:spPr>
          <a:xfrm>
            <a:off x="11217418" y="5470205"/>
            <a:ext cx="812149" cy="86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264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14039" y="238064"/>
            <a:ext cx="11136955" cy="655070"/>
          </a:xfrm>
        </p:spPr>
        <p:txBody>
          <a:bodyPr>
            <a:normAutofit fontScale="90000"/>
          </a:bodyPr>
          <a:lstStyle/>
          <a:p>
            <a:r>
              <a:rPr lang="en-IE" alt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HOW CAN YOU HELP </a:t>
            </a:r>
            <a:r>
              <a:rPr lang="en-IE" altLang="en-US" sz="3600" dirty="0">
                <a:solidFill>
                  <a:srgbClr val="00B050"/>
                </a:solidFill>
                <a:latin typeface="Arial Black" panose="020B0A04020102020204" pitchFamily="34" charset="0"/>
              </a:rPr>
              <a:t>                            </a:t>
            </a:r>
            <a:r>
              <a:rPr lang="en-IE" altLang="en-US" sz="3600" dirty="0">
                <a:solidFill>
                  <a:srgbClr val="00B050"/>
                </a:solidFill>
                <a:latin typeface="Script MT Bold" panose="03040602040607080904" pitchFamily="66" charset="0"/>
              </a:rPr>
              <a:t>Health Vigilance</a:t>
            </a:r>
            <a:endParaRPr lang="en-US" sz="3600" dirty="0">
              <a:solidFill>
                <a:srgbClr val="00B050"/>
              </a:solidFill>
              <a:latin typeface="Script MT Bold" panose="030406020406070809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4040" y="1080477"/>
            <a:ext cx="10751884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>
                <a:latin typeface="Berlin Sans FB" panose="020E0602020502020306" pitchFamily="34" charset="0"/>
              </a:rPr>
              <a:t>Individuals</a:t>
            </a:r>
            <a:r>
              <a:rPr lang="en-US" sz="3000" dirty="0">
                <a:latin typeface="Berlin Sans FB" panose="020E0602020502020306" pitchFamily="34" charset="0"/>
              </a:rPr>
              <a:t>: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Eat healthy foods (lots of fruits, vegetables).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Take a lot of water and engage in regular exercises.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Have good personal hygiene.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Avoid self medication.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Avoid bad habits such as smoking, drugs, excessive alcohol (they kills your organs – lungs, heart disease, cancer etc.)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Go for regular medical checks for vitals – blood pressure, blood sugar, BMI etc. and encourage people around to do same.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Get plenty of rest and sleep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Social media – get verified health tips from the internet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n-US" sz="3000" dirty="0">
              <a:latin typeface="Berlin Sans FB" panose="020E0602020502020306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" t="14049" r="63674" b="21588"/>
          <a:stretch/>
        </p:blipFill>
        <p:spPr>
          <a:xfrm>
            <a:off x="11217418" y="5470205"/>
            <a:ext cx="812149" cy="86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91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14039" y="238064"/>
            <a:ext cx="11136955" cy="655070"/>
          </a:xfrm>
        </p:spPr>
        <p:txBody>
          <a:bodyPr>
            <a:normAutofit fontScale="90000"/>
          </a:bodyPr>
          <a:lstStyle/>
          <a:p>
            <a:r>
              <a:rPr lang="en-IE" alt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HOW CAN YOU HELP </a:t>
            </a:r>
            <a:r>
              <a:rPr lang="en-IE" altLang="en-US" sz="3600" dirty="0">
                <a:solidFill>
                  <a:srgbClr val="00B050"/>
                </a:solidFill>
                <a:latin typeface="Arial Black" panose="020B0A04020102020204" pitchFamily="34" charset="0"/>
              </a:rPr>
              <a:t>                            </a:t>
            </a:r>
            <a:r>
              <a:rPr lang="en-IE" altLang="en-US" sz="3600" dirty="0">
                <a:solidFill>
                  <a:srgbClr val="00B050"/>
                </a:solidFill>
                <a:latin typeface="Script MT Bold" panose="03040602040607080904" pitchFamily="66" charset="0"/>
              </a:rPr>
              <a:t>Health Vigilance</a:t>
            </a:r>
            <a:endParaRPr lang="en-US" sz="3600" dirty="0">
              <a:solidFill>
                <a:srgbClr val="00B050"/>
              </a:solidFill>
              <a:latin typeface="Script MT Bold" panose="030406020406070809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4040" y="1204047"/>
            <a:ext cx="10751884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err="1">
                <a:latin typeface="Berlin Sans FB" panose="020E0602020502020306" pitchFamily="34" charset="0"/>
              </a:rPr>
              <a:t>Organisations</a:t>
            </a:r>
            <a:r>
              <a:rPr lang="en-US" sz="4000" dirty="0">
                <a:latin typeface="Berlin Sans FB" panose="020E0602020502020306" pitchFamily="34" charset="0"/>
              </a:rPr>
              <a:t>:</a:t>
            </a:r>
            <a:endParaRPr lang="en-US" sz="3000" dirty="0">
              <a:latin typeface="Berlin Sans FB" panose="020E0602020502020306" pitchFamily="34" charset="0"/>
            </a:endParaRPr>
          </a:p>
          <a:p>
            <a:pPr algn="just"/>
            <a:endParaRPr lang="en-US" sz="1000" dirty="0">
              <a:latin typeface="Berlin Sans FB" panose="020E0602020502020306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Provide appropriate safety inductions for employees, clients and visitor.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 err="1">
                <a:latin typeface="Berlin Sans FB" panose="020E0602020502020306" pitchFamily="34" charset="0"/>
              </a:rPr>
              <a:t>Organise</a:t>
            </a:r>
            <a:r>
              <a:rPr lang="en-US" sz="3000" dirty="0">
                <a:latin typeface="Berlin Sans FB" panose="020E0602020502020306" pitchFamily="34" charset="0"/>
              </a:rPr>
              <a:t> </a:t>
            </a:r>
            <a:r>
              <a:rPr lang="en-US" sz="3000" dirty="0" err="1">
                <a:latin typeface="Berlin Sans FB" panose="020E0602020502020306" pitchFamily="34" charset="0"/>
              </a:rPr>
              <a:t>sensitisation</a:t>
            </a:r>
            <a:r>
              <a:rPr lang="en-US" sz="3000" dirty="0">
                <a:latin typeface="Berlin Sans FB" panose="020E0602020502020306" pitchFamily="34" charset="0"/>
              </a:rPr>
              <a:t> programs among your employees.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 err="1">
                <a:latin typeface="Berlin Sans FB" panose="020E0602020502020306" pitchFamily="34" charset="0"/>
              </a:rPr>
              <a:t>Organise</a:t>
            </a:r>
            <a:r>
              <a:rPr lang="en-US" sz="3000" dirty="0">
                <a:latin typeface="Berlin Sans FB" panose="020E0602020502020306" pitchFamily="34" charset="0"/>
              </a:rPr>
              <a:t> health screening for the community around your organization as your Corporate Social Responsibility  (CSR).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Train internal first aiders, fire fighters. 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Provide appropriate facilities such as infirmary, first aid boxes etc.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Sponsor health related programs such as LWI GHB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n-US" sz="3000" dirty="0">
              <a:latin typeface="Berlin Sans FB" panose="020E0602020502020306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" t="14049" r="63674" b="21588"/>
          <a:stretch/>
        </p:blipFill>
        <p:spPr>
          <a:xfrm>
            <a:off x="11217418" y="5470205"/>
            <a:ext cx="812149" cy="86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136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14039" y="238064"/>
            <a:ext cx="11136955" cy="655070"/>
          </a:xfrm>
        </p:spPr>
        <p:txBody>
          <a:bodyPr>
            <a:normAutofit fontScale="90000"/>
          </a:bodyPr>
          <a:lstStyle/>
          <a:p>
            <a:r>
              <a:rPr lang="en-IE" alt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HOW CAN YOU HELP </a:t>
            </a:r>
            <a:r>
              <a:rPr lang="en-IE" altLang="en-US" sz="3600" dirty="0">
                <a:solidFill>
                  <a:srgbClr val="00B050"/>
                </a:solidFill>
                <a:latin typeface="Arial Black" panose="020B0A04020102020204" pitchFamily="34" charset="0"/>
              </a:rPr>
              <a:t>                            </a:t>
            </a:r>
            <a:r>
              <a:rPr lang="en-IE" altLang="en-US" sz="3600" dirty="0">
                <a:solidFill>
                  <a:srgbClr val="00B050"/>
                </a:solidFill>
                <a:latin typeface="Script MT Bold" panose="03040602040607080904" pitchFamily="66" charset="0"/>
              </a:rPr>
              <a:t>Health Vigilance</a:t>
            </a:r>
            <a:endParaRPr lang="en-US" sz="3600" dirty="0">
              <a:solidFill>
                <a:srgbClr val="00B050"/>
              </a:solidFill>
              <a:latin typeface="Script MT Bold" panose="030406020406070809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4040" y="1204047"/>
            <a:ext cx="1075188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>
                <a:latin typeface="Berlin Sans FB" panose="020E0602020502020306" pitchFamily="34" charset="0"/>
              </a:rPr>
              <a:t>Government</a:t>
            </a:r>
            <a:r>
              <a:rPr lang="en-US" sz="3000" dirty="0">
                <a:latin typeface="Berlin Sans FB" panose="020E0602020502020306" pitchFamily="34" charset="0"/>
              </a:rPr>
              <a:t>: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Using the media, provide </a:t>
            </a:r>
            <a:r>
              <a:rPr lang="en-US" sz="3000" dirty="0" err="1">
                <a:latin typeface="Berlin Sans FB" panose="020E0602020502020306" pitchFamily="34" charset="0"/>
              </a:rPr>
              <a:t>sensitisation</a:t>
            </a:r>
            <a:r>
              <a:rPr lang="en-US" sz="3000" dirty="0">
                <a:latin typeface="Berlin Sans FB" panose="020E0602020502020306" pitchFamily="34" charset="0"/>
              </a:rPr>
              <a:t> programs to educate the public.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Educate health workers during outbreaks on appropriate measures to take.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Rapid response by providing dedicated </a:t>
            </a:r>
            <a:r>
              <a:rPr lang="en-US" sz="3000" dirty="0" err="1">
                <a:latin typeface="Berlin Sans FB" panose="020E0602020502020306" pitchFamily="34" charset="0"/>
              </a:rPr>
              <a:t>centres</a:t>
            </a:r>
            <a:r>
              <a:rPr lang="en-US" sz="3000" dirty="0">
                <a:latin typeface="Berlin Sans FB" panose="020E0602020502020306" pitchFamily="34" charset="0"/>
              </a:rPr>
              <a:t> for certain cases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Fund continuous research work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Provide sport </a:t>
            </a:r>
            <a:r>
              <a:rPr lang="en-US" sz="3000" dirty="0" err="1">
                <a:latin typeface="Berlin Sans FB" panose="020E0602020502020306" pitchFamily="34" charset="0"/>
              </a:rPr>
              <a:t>centres</a:t>
            </a:r>
            <a:r>
              <a:rPr lang="en-US" sz="3000" dirty="0">
                <a:latin typeface="Berlin Sans FB" panose="020E0602020502020306" pitchFamily="34" charset="0"/>
              </a:rPr>
              <a:t> and competitions for youth development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000" dirty="0">
                <a:latin typeface="Berlin Sans FB" panose="020E0602020502020306" pitchFamily="34" charset="0"/>
              </a:rPr>
              <a:t>Provide vaccines, upgrade health facilities, good source of water supply and many more.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n-US" sz="3000" dirty="0">
              <a:latin typeface="Berlin Sans FB" panose="020E0602020502020306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" t="14049" r="63674" b="21588"/>
          <a:stretch/>
        </p:blipFill>
        <p:spPr>
          <a:xfrm>
            <a:off x="11217418" y="5470205"/>
            <a:ext cx="812149" cy="86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841672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208</TotalTime>
  <Words>548</Words>
  <Application>Microsoft Office PowerPoint</Application>
  <PresentationFormat>Widescreen</PresentationFormat>
  <Paragraphs>66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Arial Black</vt:lpstr>
      <vt:lpstr>Berlin Sans FB</vt:lpstr>
      <vt:lpstr>Calibri</vt:lpstr>
      <vt:lpstr>Calibri Light</vt:lpstr>
      <vt:lpstr>Script MT Bold</vt:lpstr>
      <vt:lpstr>Retrospect</vt:lpstr>
      <vt:lpstr>.</vt:lpstr>
      <vt:lpstr>Health Vigilance</vt:lpstr>
      <vt:lpstr>Effect of 2016 GHB to LADOL               Health Vigilance</vt:lpstr>
      <vt:lpstr>Definition              Health Vigilance</vt:lpstr>
      <vt:lpstr>Definition              Health Vigilance</vt:lpstr>
      <vt:lpstr>THE NEED TO BE VIGILANT        Health Vigilance</vt:lpstr>
      <vt:lpstr>HOW CAN YOU HELP                             Health Vigilance</vt:lpstr>
      <vt:lpstr>HOW CAN YOU HELP                             Health Vigilance</vt:lpstr>
      <vt:lpstr>HOW CAN YOU HELP                             Health Vigilance</vt:lpstr>
      <vt:lpstr>CONCLUSION                               Health Vigilance</vt:lpstr>
      <vt:lpstr>THE END                                       Health Vigilance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Josephine Oviomaigho</dc:creator>
  <cp:lastModifiedBy>Josephine Oviomaigho</cp:lastModifiedBy>
  <cp:revision>54</cp:revision>
  <cp:lastPrinted>2017-04-26T07:36:07Z</cp:lastPrinted>
  <dcterms:created xsi:type="dcterms:W3CDTF">2017-04-25T16:16:50Z</dcterms:created>
  <dcterms:modified xsi:type="dcterms:W3CDTF">2017-04-26T07:36:51Z</dcterms:modified>
</cp:coreProperties>
</file>