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96" r:id="rId1"/>
  </p:sldMasterIdLst>
  <p:handoutMasterIdLst>
    <p:handoutMasterId r:id="rId23"/>
  </p:handoutMasterIdLst>
  <p:sldIdLst>
    <p:sldId id="256" r:id="rId2"/>
    <p:sldId id="285" r:id="rId3"/>
    <p:sldId id="284" r:id="rId4"/>
    <p:sldId id="258" r:id="rId5"/>
    <p:sldId id="260" r:id="rId6"/>
    <p:sldId id="262" r:id="rId7"/>
    <p:sldId id="265" r:id="rId8"/>
    <p:sldId id="267" r:id="rId9"/>
    <p:sldId id="268" r:id="rId10"/>
    <p:sldId id="269" r:id="rId11"/>
    <p:sldId id="271" r:id="rId12"/>
    <p:sldId id="272" r:id="rId13"/>
    <p:sldId id="275" r:id="rId14"/>
    <p:sldId id="276" r:id="rId15"/>
    <p:sldId id="277" r:id="rId16"/>
    <p:sldId id="287" r:id="rId17"/>
    <p:sldId id="288" r:id="rId18"/>
    <p:sldId id="279" r:id="rId19"/>
    <p:sldId id="286" r:id="rId20"/>
    <p:sldId id="280" r:id="rId21"/>
    <p:sldId id="282" r:id="rId22"/>
  </p:sldIdLst>
  <p:sldSz cx="12192000" cy="68580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660"/>
  </p:normalViewPr>
  <p:slideViewPr>
    <p:cSldViewPr snapToGrid="0">
      <p:cViewPr varScale="1">
        <p:scale>
          <a:sx n="86" d="100"/>
          <a:sy n="86" d="100"/>
        </p:scale>
        <p:origin x="654"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672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970338" y="0"/>
            <a:ext cx="3038475" cy="466725"/>
          </a:xfrm>
          <a:prstGeom prst="rect">
            <a:avLst/>
          </a:prstGeom>
        </p:spPr>
        <p:txBody>
          <a:bodyPr vert="horz" lIns="91440" tIns="45720" rIns="91440" bIns="45720" rtlCol="0"/>
          <a:lstStyle>
            <a:lvl1pPr algn="r">
              <a:defRPr sz="1200"/>
            </a:lvl1pPr>
          </a:lstStyle>
          <a:p>
            <a:fld id="{BFAAC822-62BE-4CEA-BBDF-D9BEEBDA1014}" type="datetimeFigureOut">
              <a:rPr lang="en-US" smtClean="0"/>
              <a:t>4/25/2017</a:t>
            </a:fld>
            <a:endParaRPr lang="en-US"/>
          </a:p>
        </p:txBody>
      </p:sp>
      <p:sp>
        <p:nvSpPr>
          <p:cNvPr id="4" name="Footer Placeholder 3"/>
          <p:cNvSpPr>
            <a:spLocks noGrp="1"/>
          </p:cNvSpPr>
          <p:nvPr>
            <p:ph type="ftr" sz="quarter" idx="2"/>
          </p:nvPr>
        </p:nvSpPr>
        <p:spPr>
          <a:xfrm>
            <a:off x="0" y="8829675"/>
            <a:ext cx="3038475" cy="466725"/>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970338" y="8829675"/>
            <a:ext cx="3038475" cy="466725"/>
          </a:xfrm>
          <a:prstGeom prst="rect">
            <a:avLst/>
          </a:prstGeom>
        </p:spPr>
        <p:txBody>
          <a:bodyPr vert="horz" lIns="91440" tIns="45720" rIns="91440" bIns="45720" rtlCol="0" anchor="b"/>
          <a:lstStyle>
            <a:lvl1pPr algn="r">
              <a:defRPr sz="1200"/>
            </a:lvl1pPr>
          </a:lstStyle>
          <a:p>
            <a:fld id="{59A43D4B-4E36-4DD3-A402-82E16539CE8C}" type="slidenum">
              <a:rPr lang="en-US" smtClean="0"/>
              <a:t>‹#›</a:t>
            </a:fld>
            <a:endParaRPr lang="en-US"/>
          </a:p>
        </p:txBody>
      </p:sp>
    </p:spTree>
    <p:extLst>
      <p:ext uri="{BB962C8B-B14F-4D97-AF65-F5344CB8AC3E}">
        <p14:creationId xmlns:p14="http://schemas.microsoft.com/office/powerpoint/2010/main" val="477473371"/>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80333414-B4BC-4480-A3FE-3C8C1D460C00}" type="datetimeFigureOut">
              <a:rPr lang="en-US" smtClean="0"/>
              <a:t>4/25/2017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C53E2BD-05FD-43CC-96B8-17709754F6B3}" type="slidenum">
              <a:rPr lang="en-US" smtClean="0"/>
              <a:t>‹#›</a:t>
            </a:fld>
            <a:endParaRPr lang="en-US"/>
          </a:p>
        </p:txBody>
      </p:sp>
    </p:spTree>
    <p:extLst>
      <p:ext uri="{BB962C8B-B14F-4D97-AF65-F5344CB8AC3E}">
        <p14:creationId xmlns:p14="http://schemas.microsoft.com/office/powerpoint/2010/main" val="3498035240"/>
      </p:ext>
    </p:extLst>
  </p:cSld>
  <p:clrMapOvr>
    <a:masterClrMapping/>
  </p:clrMapOvr>
  <mc:AlternateContent xmlns:mc="http://schemas.openxmlformats.org/markup-compatibility/2006" xmlns:p14="http://schemas.microsoft.com/office/powerpoint/2010/main">
    <mc:Choice Requires="p14">
      <p:transition spd="slow" p14:dur="800">
        <p:diamond/>
      </p:transition>
    </mc:Choice>
    <mc:Fallback xmlns="">
      <p:transition spd="slow">
        <p:diamond/>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0333414-B4BC-4480-A3FE-3C8C1D460C00}" type="datetimeFigureOut">
              <a:rPr lang="en-US" smtClean="0"/>
              <a:t>4/25/2017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C53E2BD-05FD-43CC-96B8-17709754F6B3}" type="slidenum">
              <a:rPr lang="en-US" smtClean="0"/>
              <a:t>‹#›</a:t>
            </a:fld>
            <a:endParaRPr lang="en-US"/>
          </a:p>
        </p:txBody>
      </p:sp>
    </p:spTree>
    <p:extLst>
      <p:ext uri="{BB962C8B-B14F-4D97-AF65-F5344CB8AC3E}">
        <p14:creationId xmlns:p14="http://schemas.microsoft.com/office/powerpoint/2010/main" val="3986605975"/>
      </p:ext>
    </p:extLst>
  </p:cSld>
  <p:clrMapOvr>
    <a:masterClrMapping/>
  </p:clrMapOvr>
  <mc:AlternateContent xmlns:mc="http://schemas.openxmlformats.org/markup-compatibility/2006" xmlns:p14="http://schemas.microsoft.com/office/powerpoint/2010/main">
    <mc:Choice Requires="p14">
      <p:transition spd="slow" p14:dur="800">
        <p:diamond/>
      </p:transition>
    </mc:Choice>
    <mc:Fallback xmlns="">
      <p:transition spd="slow">
        <p:diamond/>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0333414-B4BC-4480-A3FE-3C8C1D460C00}" type="datetimeFigureOut">
              <a:rPr lang="en-US" smtClean="0"/>
              <a:t>4/25/2017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C53E2BD-05FD-43CC-96B8-17709754F6B3}" type="slidenum">
              <a:rPr lang="en-US" smtClean="0"/>
              <a:t>‹#›</a:t>
            </a:fld>
            <a:endParaRPr lang="en-US"/>
          </a:p>
        </p:txBody>
      </p:sp>
    </p:spTree>
    <p:extLst>
      <p:ext uri="{BB962C8B-B14F-4D97-AF65-F5344CB8AC3E}">
        <p14:creationId xmlns:p14="http://schemas.microsoft.com/office/powerpoint/2010/main" val="2290043389"/>
      </p:ext>
    </p:extLst>
  </p:cSld>
  <p:clrMapOvr>
    <a:masterClrMapping/>
  </p:clrMapOvr>
  <mc:AlternateContent xmlns:mc="http://schemas.openxmlformats.org/markup-compatibility/2006" xmlns:p14="http://schemas.microsoft.com/office/powerpoint/2010/main">
    <mc:Choice Requires="p14">
      <p:transition spd="slow" p14:dur="800">
        <p:diamond/>
      </p:transition>
    </mc:Choice>
    <mc:Fallback xmlns="">
      <p:transition spd="slow">
        <p:diamond/>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0333414-B4BC-4480-A3FE-3C8C1D460C00}" type="datetimeFigureOut">
              <a:rPr lang="en-US" smtClean="0"/>
              <a:t>4/25/2017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C53E2BD-05FD-43CC-96B8-17709754F6B3}" type="slidenum">
              <a:rPr lang="en-US" smtClean="0"/>
              <a:t>‹#›</a:t>
            </a:fld>
            <a:endParaRPr lang="en-US"/>
          </a:p>
        </p:txBody>
      </p:sp>
    </p:spTree>
    <p:extLst>
      <p:ext uri="{BB962C8B-B14F-4D97-AF65-F5344CB8AC3E}">
        <p14:creationId xmlns:p14="http://schemas.microsoft.com/office/powerpoint/2010/main" val="1299909721"/>
      </p:ext>
    </p:extLst>
  </p:cSld>
  <p:clrMapOvr>
    <a:masterClrMapping/>
  </p:clrMapOvr>
  <mc:AlternateContent xmlns:mc="http://schemas.openxmlformats.org/markup-compatibility/2006" xmlns:p14="http://schemas.microsoft.com/office/powerpoint/2010/main">
    <mc:Choice Requires="p14">
      <p:transition spd="slow" p14:dur="800">
        <p:diamond/>
      </p:transition>
    </mc:Choice>
    <mc:Fallback xmlns="">
      <p:transition spd="slow">
        <p:diamond/>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80333414-B4BC-4480-A3FE-3C8C1D460C00}" type="datetimeFigureOut">
              <a:rPr lang="en-US" smtClean="0"/>
              <a:t>4/25/2017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C53E2BD-05FD-43CC-96B8-17709754F6B3}" type="slidenum">
              <a:rPr lang="en-US" smtClean="0"/>
              <a:t>‹#›</a:t>
            </a:fld>
            <a:endParaRPr lang="en-US"/>
          </a:p>
        </p:txBody>
      </p:sp>
    </p:spTree>
    <p:extLst>
      <p:ext uri="{BB962C8B-B14F-4D97-AF65-F5344CB8AC3E}">
        <p14:creationId xmlns:p14="http://schemas.microsoft.com/office/powerpoint/2010/main" val="436902624"/>
      </p:ext>
    </p:extLst>
  </p:cSld>
  <p:clrMapOvr>
    <a:masterClrMapping/>
  </p:clrMapOvr>
  <mc:AlternateContent xmlns:mc="http://schemas.openxmlformats.org/markup-compatibility/2006" xmlns:p14="http://schemas.microsoft.com/office/powerpoint/2010/main">
    <mc:Choice Requires="p14">
      <p:transition spd="slow" p14:dur="800">
        <p:diamond/>
      </p:transition>
    </mc:Choice>
    <mc:Fallback xmlns="">
      <p:transition spd="slow">
        <p:diamond/>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80333414-B4BC-4480-A3FE-3C8C1D460C00}" type="datetimeFigureOut">
              <a:rPr lang="en-US" smtClean="0"/>
              <a:t>4/25/2017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C53E2BD-05FD-43CC-96B8-17709754F6B3}" type="slidenum">
              <a:rPr lang="en-US" smtClean="0"/>
              <a:t>‹#›</a:t>
            </a:fld>
            <a:endParaRPr lang="en-US"/>
          </a:p>
        </p:txBody>
      </p:sp>
    </p:spTree>
    <p:extLst>
      <p:ext uri="{BB962C8B-B14F-4D97-AF65-F5344CB8AC3E}">
        <p14:creationId xmlns:p14="http://schemas.microsoft.com/office/powerpoint/2010/main" val="2322017971"/>
      </p:ext>
    </p:extLst>
  </p:cSld>
  <p:clrMapOvr>
    <a:masterClrMapping/>
  </p:clrMapOvr>
  <mc:AlternateContent xmlns:mc="http://schemas.openxmlformats.org/markup-compatibility/2006" xmlns:p14="http://schemas.microsoft.com/office/powerpoint/2010/main">
    <mc:Choice Requires="p14">
      <p:transition spd="slow" p14:dur="800">
        <p:diamond/>
      </p:transition>
    </mc:Choice>
    <mc:Fallback xmlns="">
      <p:transition spd="slow">
        <p:diamond/>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80333414-B4BC-4480-A3FE-3C8C1D460C00}" type="datetimeFigureOut">
              <a:rPr lang="en-US" smtClean="0"/>
              <a:t>4/25/2017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C53E2BD-05FD-43CC-96B8-17709754F6B3}" type="slidenum">
              <a:rPr lang="en-US" smtClean="0"/>
              <a:t>‹#›</a:t>
            </a:fld>
            <a:endParaRPr lang="en-US"/>
          </a:p>
        </p:txBody>
      </p:sp>
    </p:spTree>
    <p:extLst>
      <p:ext uri="{BB962C8B-B14F-4D97-AF65-F5344CB8AC3E}">
        <p14:creationId xmlns:p14="http://schemas.microsoft.com/office/powerpoint/2010/main" val="1584601227"/>
      </p:ext>
    </p:extLst>
  </p:cSld>
  <p:clrMapOvr>
    <a:masterClrMapping/>
  </p:clrMapOvr>
  <mc:AlternateContent xmlns:mc="http://schemas.openxmlformats.org/markup-compatibility/2006" xmlns:p14="http://schemas.microsoft.com/office/powerpoint/2010/main">
    <mc:Choice Requires="p14">
      <p:transition spd="slow" p14:dur="800">
        <p:diamond/>
      </p:transition>
    </mc:Choice>
    <mc:Fallback xmlns="">
      <p:transition spd="slow">
        <p:diamond/>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0333414-B4BC-4480-A3FE-3C8C1D460C00}" type="datetimeFigureOut">
              <a:rPr lang="en-US" smtClean="0"/>
              <a:t>4/25/2017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C53E2BD-05FD-43CC-96B8-17709754F6B3}" type="slidenum">
              <a:rPr lang="en-US" smtClean="0"/>
              <a:t>‹#›</a:t>
            </a:fld>
            <a:endParaRPr lang="en-US"/>
          </a:p>
        </p:txBody>
      </p:sp>
    </p:spTree>
    <p:extLst>
      <p:ext uri="{BB962C8B-B14F-4D97-AF65-F5344CB8AC3E}">
        <p14:creationId xmlns:p14="http://schemas.microsoft.com/office/powerpoint/2010/main" val="3767512440"/>
      </p:ext>
    </p:extLst>
  </p:cSld>
  <p:clrMapOvr>
    <a:masterClrMapping/>
  </p:clrMapOvr>
  <mc:AlternateContent xmlns:mc="http://schemas.openxmlformats.org/markup-compatibility/2006" xmlns:p14="http://schemas.microsoft.com/office/powerpoint/2010/main">
    <mc:Choice Requires="p14">
      <p:transition spd="slow" p14:dur="800">
        <p:diamond/>
      </p:transition>
    </mc:Choice>
    <mc:Fallback xmlns="">
      <p:transition spd="slow">
        <p:diamond/>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0333414-B4BC-4480-A3FE-3C8C1D460C00}" type="datetimeFigureOut">
              <a:rPr lang="en-US" smtClean="0"/>
              <a:t>4/25/2017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C53E2BD-05FD-43CC-96B8-17709754F6B3}" type="slidenum">
              <a:rPr lang="en-US" smtClean="0"/>
              <a:t>‹#›</a:t>
            </a:fld>
            <a:endParaRPr lang="en-US"/>
          </a:p>
        </p:txBody>
      </p:sp>
    </p:spTree>
    <p:extLst>
      <p:ext uri="{BB962C8B-B14F-4D97-AF65-F5344CB8AC3E}">
        <p14:creationId xmlns:p14="http://schemas.microsoft.com/office/powerpoint/2010/main" val="2593424733"/>
      </p:ext>
    </p:extLst>
  </p:cSld>
  <p:clrMapOvr>
    <a:masterClrMapping/>
  </p:clrMapOvr>
  <mc:AlternateContent xmlns:mc="http://schemas.openxmlformats.org/markup-compatibility/2006" xmlns:p14="http://schemas.microsoft.com/office/powerpoint/2010/main">
    <mc:Choice Requires="p14">
      <p:transition spd="slow" p14:dur="800">
        <p:diamond/>
      </p:transition>
    </mc:Choice>
    <mc:Fallback xmlns="">
      <p:transition spd="slow">
        <p:diamond/>
      </p:transition>
    </mc:Fallback>
  </mc:AlternateContent>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80333414-B4BC-4480-A3FE-3C8C1D460C00}" type="datetimeFigureOut">
              <a:rPr lang="en-US" smtClean="0"/>
              <a:t>4/25/2017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C53E2BD-05FD-43CC-96B8-17709754F6B3}" type="slidenum">
              <a:rPr lang="en-US" smtClean="0"/>
              <a:t>‹#›</a:t>
            </a:fld>
            <a:endParaRPr lang="en-US"/>
          </a:p>
        </p:txBody>
      </p:sp>
    </p:spTree>
    <p:extLst>
      <p:ext uri="{BB962C8B-B14F-4D97-AF65-F5344CB8AC3E}">
        <p14:creationId xmlns:p14="http://schemas.microsoft.com/office/powerpoint/2010/main" val="2401260204"/>
      </p:ext>
    </p:extLst>
  </p:cSld>
  <p:clrMapOvr>
    <a:masterClrMapping/>
  </p:clrMapOvr>
  <mc:AlternateContent xmlns:mc="http://schemas.openxmlformats.org/markup-compatibility/2006" xmlns:p14="http://schemas.microsoft.com/office/powerpoint/2010/main">
    <mc:Choice Requires="p14">
      <p:transition spd="slow" p14:dur="800">
        <p:diamond/>
      </p:transition>
    </mc:Choice>
    <mc:Fallback xmlns="">
      <p:transition spd="slow">
        <p:diamond/>
      </p:transition>
    </mc:Fallback>
  </mc:AlternateContent>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80333414-B4BC-4480-A3FE-3C8C1D460C00}" type="datetimeFigureOut">
              <a:rPr lang="en-US" smtClean="0"/>
              <a:t>4/25/2017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C53E2BD-05FD-43CC-96B8-17709754F6B3}" type="slidenum">
              <a:rPr lang="en-US" smtClean="0"/>
              <a:t>‹#›</a:t>
            </a:fld>
            <a:endParaRPr lang="en-US"/>
          </a:p>
        </p:txBody>
      </p:sp>
    </p:spTree>
    <p:extLst>
      <p:ext uri="{BB962C8B-B14F-4D97-AF65-F5344CB8AC3E}">
        <p14:creationId xmlns:p14="http://schemas.microsoft.com/office/powerpoint/2010/main" val="457915832"/>
      </p:ext>
    </p:extLst>
  </p:cSld>
  <p:clrMapOvr>
    <a:masterClrMapping/>
  </p:clrMapOvr>
  <mc:AlternateContent xmlns:mc="http://schemas.openxmlformats.org/markup-compatibility/2006" xmlns:p14="http://schemas.microsoft.com/office/powerpoint/2010/main">
    <mc:Choice Requires="p14">
      <p:transition spd="slow" p14:dur="800">
        <p:diamond/>
      </p:transition>
    </mc:Choice>
    <mc:Fallback xmlns="">
      <p:transition spd="slow">
        <p:diamond/>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lumMod val="5000"/>
                <a:lumOff val="95000"/>
              </a:schemeClr>
            </a:gs>
            <a:gs pos="46000">
              <a:schemeClr val="accent1">
                <a:lumMod val="45000"/>
                <a:lumOff val="55000"/>
              </a:schemeClr>
            </a:gs>
            <a:gs pos="63000">
              <a:schemeClr val="accent1">
                <a:lumMod val="45000"/>
                <a:lumOff val="55000"/>
              </a:schemeClr>
            </a:gs>
            <a:gs pos="94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0333414-B4BC-4480-A3FE-3C8C1D460C00}" type="datetimeFigureOut">
              <a:rPr lang="en-US" smtClean="0"/>
              <a:t>4/25/2017</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53E2BD-05FD-43CC-96B8-17709754F6B3}" type="slidenum">
              <a:rPr lang="en-US" smtClean="0"/>
              <a:t>‹#›</a:t>
            </a:fld>
            <a:endParaRPr lang="en-US"/>
          </a:p>
        </p:txBody>
      </p:sp>
    </p:spTree>
    <p:extLst>
      <p:ext uri="{BB962C8B-B14F-4D97-AF65-F5344CB8AC3E}">
        <p14:creationId xmlns:p14="http://schemas.microsoft.com/office/powerpoint/2010/main" val="3310650351"/>
      </p:ext>
    </p:extLst>
  </p:cSld>
  <p:clrMap bg1="lt1" tx1="dk1" bg2="lt2" tx2="dk2" accent1="accent1" accent2="accent2" accent3="accent3" accent4="accent4" accent5="accent5" accent6="accent6" hlink="hlink" folHlink="folHlink"/>
  <p:sldLayoutIdLst>
    <p:sldLayoutId id="2147484097" r:id="rId1"/>
    <p:sldLayoutId id="2147484098" r:id="rId2"/>
    <p:sldLayoutId id="2147484099" r:id="rId3"/>
    <p:sldLayoutId id="2147484100" r:id="rId4"/>
    <p:sldLayoutId id="2147484101" r:id="rId5"/>
    <p:sldLayoutId id="2147484102" r:id="rId6"/>
    <p:sldLayoutId id="2147484103" r:id="rId7"/>
    <p:sldLayoutId id="2147484104" r:id="rId8"/>
    <p:sldLayoutId id="2147484105" r:id="rId9"/>
    <p:sldLayoutId id="2147484106" r:id="rId10"/>
    <p:sldLayoutId id="2147484107" r:id="rId11"/>
  </p:sldLayoutIdLst>
  <mc:AlternateContent xmlns:mc="http://schemas.openxmlformats.org/markup-compatibility/2006" xmlns:p14="http://schemas.microsoft.com/office/powerpoint/2010/main">
    <mc:Choice Requires="p14">
      <p:transition spd="slow" p14:dur="800">
        <p:diamond/>
      </p:transition>
    </mc:Choice>
    <mc:Fallback xmlns="">
      <p:transition spd="slow">
        <p:diamond/>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691558" y="468352"/>
            <a:ext cx="10649415" cy="5552439"/>
          </a:xfrm>
          <a:gradFill>
            <a:gsLst>
              <a:gs pos="0">
                <a:schemeClr val="accent1">
                  <a:lumMod val="5000"/>
                  <a:lumOff val="95000"/>
                </a:schemeClr>
              </a:gs>
              <a:gs pos="46000">
                <a:schemeClr val="accent1">
                  <a:lumMod val="45000"/>
                  <a:lumOff val="55000"/>
                </a:schemeClr>
              </a:gs>
              <a:gs pos="63000">
                <a:schemeClr val="accent1">
                  <a:lumMod val="45000"/>
                  <a:lumOff val="55000"/>
                </a:schemeClr>
              </a:gs>
              <a:gs pos="94000">
                <a:schemeClr val="accent1">
                  <a:lumMod val="30000"/>
                  <a:lumOff val="70000"/>
                </a:schemeClr>
              </a:gs>
            </a:gsLst>
            <a:lin ang="5400000" scaled="1"/>
          </a:gradFill>
        </p:spPr>
        <p:txBody>
          <a:bodyPr>
            <a:noAutofit/>
          </a:bodyPr>
          <a:lstStyle/>
          <a:p>
            <a:r>
              <a:rPr lang="en-US" sz="3200" dirty="0">
                <a:latin typeface="Adobe Caslon Pro Bold" panose="0205070206050A020403" pitchFamily="18" charset="0"/>
              </a:rPr>
              <a:t>Floating Production Systems As A Panacea To Clean </a:t>
            </a:r>
          </a:p>
          <a:p>
            <a:r>
              <a:rPr lang="en-US" sz="3200" dirty="0">
                <a:latin typeface="Adobe Caslon Pro Bold" panose="0205070206050A020403" pitchFamily="18" charset="0"/>
              </a:rPr>
              <a:t>Energy And Safer Maritime Operations</a:t>
            </a:r>
          </a:p>
          <a:p>
            <a:endParaRPr lang="en-US" sz="3200" b="1" dirty="0"/>
          </a:p>
          <a:p>
            <a:endParaRPr lang="en-US" sz="3200" b="1" dirty="0"/>
          </a:p>
          <a:p>
            <a:endParaRPr lang="en-US" sz="3200" b="1" dirty="0"/>
          </a:p>
          <a:p>
            <a:endParaRPr lang="en-US" sz="3200" b="1" dirty="0"/>
          </a:p>
          <a:p>
            <a:endParaRPr lang="en-US" sz="3200" b="1" dirty="0"/>
          </a:p>
          <a:p>
            <a:endParaRPr lang="en-US" sz="1600" b="1" dirty="0"/>
          </a:p>
          <a:p>
            <a:r>
              <a:rPr lang="en-US" sz="3200" dirty="0">
                <a:latin typeface="Adobe Caslon Pro Bold" panose="0205070206050A020403" pitchFamily="18" charset="0"/>
              </a:rPr>
              <a:t>By L. Chidi Ilogu, SAN</a:t>
            </a:r>
          </a:p>
          <a:p>
            <a:r>
              <a:rPr lang="en-US" sz="2800" dirty="0">
                <a:latin typeface="Adobe Caslon Pro Bold" panose="0205070206050A020403" pitchFamily="18" charset="0"/>
              </a:rPr>
              <a:t>Senior Partner in Foundation Chambers, Lagos</a:t>
            </a:r>
          </a:p>
          <a:p>
            <a:endParaRPr lang="en-US" dirty="0"/>
          </a:p>
        </p:txBody>
      </p:sp>
      <p:pic>
        <p:nvPicPr>
          <p:cNvPr id="2" name="Picture 1"/>
          <p:cNvPicPr>
            <a:picLocks noChangeAspect="1"/>
          </p:cNvPicPr>
          <p:nvPr/>
        </p:nvPicPr>
        <p:blipFill>
          <a:blip r:embed="rId2"/>
          <a:stretch>
            <a:fillRect/>
          </a:stretch>
        </p:blipFill>
        <p:spPr>
          <a:xfrm>
            <a:off x="3461819" y="1744586"/>
            <a:ext cx="5108891" cy="2732341"/>
          </a:xfrm>
          <a:prstGeom prst="rect">
            <a:avLst/>
          </a:prstGeom>
        </p:spPr>
      </p:pic>
    </p:spTree>
    <p:extLst>
      <p:ext uri="{BB962C8B-B14F-4D97-AF65-F5344CB8AC3E}">
        <p14:creationId xmlns:p14="http://schemas.microsoft.com/office/powerpoint/2010/main" val="3465069028"/>
      </p:ext>
    </p:extLst>
  </p:cSld>
  <p:clrMapOvr>
    <a:masterClrMapping/>
  </p:clrMapOvr>
  <mc:AlternateContent xmlns:mc="http://schemas.openxmlformats.org/markup-compatibility/2006" xmlns:p14="http://schemas.microsoft.com/office/powerpoint/2010/main">
    <mc:Choice Requires="p14">
      <p:transition spd="slow" p14:dur="800">
        <p:diamond/>
      </p:transition>
    </mc:Choice>
    <mc:Fallback xmlns="">
      <p:transition spd="slow">
        <p:diamond/>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747132"/>
            <a:ext cx="10515600" cy="5429831"/>
          </a:xfrm>
        </p:spPr>
        <p:txBody>
          <a:bodyPr>
            <a:normAutofit/>
          </a:bodyPr>
          <a:lstStyle/>
          <a:p>
            <a:pPr marL="0" indent="0">
              <a:buNone/>
            </a:pPr>
            <a:r>
              <a:rPr lang="en-GB" b="1" dirty="0"/>
              <a:t>Disadvantages of Floating Production Systems</a:t>
            </a:r>
            <a:endParaRPr lang="en-US" b="1" dirty="0"/>
          </a:p>
          <a:p>
            <a:pPr>
              <a:buFont typeface="Wingdings" panose="05000000000000000000" pitchFamily="2" charset="2"/>
              <a:buChar char="Ø"/>
            </a:pPr>
            <a:r>
              <a:rPr lang="en-GB" dirty="0"/>
              <a:t>Some of the drawbacks of the Floating Production Systems are as follows:</a:t>
            </a:r>
            <a:endParaRPr lang="en-US" dirty="0"/>
          </a:p>
          <a:p>
            <a:pPr marL="457200" indent="-166688">
              <a:buFont typeface="Wingdings" panose="05000000000000000000" pitchFamily="2" charset="2"/>
              <a:buChar char="ü"/>
            </a:pPr>
            <a:r>
              <a:rPr lang="en-GB" dirty="0"/>
              <a:t> </a:t>
            </a:r>
            <a:r>
              <a:rPr lang="en-US" dirty="0"/>
              <a:t>The existence of an effective system of tackling challenges still gives room for human error and most spillages that occur as a result of the use of floating production systems are attributed greatly to human error. </a:t>
            </a:r>
          </a:p>
          <a:p>
            <a:pPr marL="457200" indent="-166688">
              <a:buFont typeface="Wingdings" panose="05000000000000000000" pitchFamily="2" charset="2"/>
              <a:buChar char="ü"/>
            </a:pPr>
            <a:r>
              <a:rPr lang="en-US" dirty="0"/>
              <a:t> In respect of coastal environments, there will be increase in erosion rates, sediment re-suspension and turbidity caused by vessel transits in coastal areas</a:t>
            </a:r>
            <a:endParaRPr lang="en-US" sz="2400" dirty="0"/>
          </a:p>
        </p:txBody>
      </p:sp>
    </p:spTree>
    <p:extLst>
      <p:ext uri="{BB962C8B-B14F-4D97-AF65-F5344CB8AC3E}">
        <p14:creationId xmlns:p14="http://schemas.microsoft.com/office/powerpoint/2010/main" val="2537280021"/>
      </p:ext>
    </p:extLst>
  </p:cSld>
  <p:clrMapOvr>
    <a:masterClrMapping/>
  </p:clrMapOvr>
  <mc:AlternateContent xmlns:mc="http://schemas.openxmlformats.org/markup-compatibility/2006" xmlns:p14="http://schemas.microsoft.com/office/powerpoint/2010/main">
    <mc:Choice Requires="p14">
      <p:transition spd="slow" p14:dur="800">
        <p:diamond/>
      </p:transition>
    </mc:Choice>
    <mc:Fallback xmlns="">
      <p:transition spd="slow">
        <p:diamond/>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490654"/>
            <a:ext cx="10515600" cy="5686309"/>
          </a:xfrm>
        </p:spPr>
        <p:txBody>
          <a:bodyPr>
            <a:normAutofit/>
          </a:bodyPr>
          <a:lstStyle/>
          <a:p>
            <a:pPr marL="457200" lvl="0" indent="-222250">
              <a:buFont typeface="Wingdings" panose="05000000000000000000" pitchFamily="2" charset="2"/>
              <a:buChar char="ü"/>
            </a:pPr>
            <a:r>
              <a:rPr lang="en-US" dirty="0"/>
              <a:t>The anchoring, structure placements and pipe laying will have adverse effects on the topographic features, plankton and deep benthic communities. </a:t>
            </a:r>
          </a:p>
          <a:p>
            <a:pPr marL="457200" lvl="0" indent="-222250">
              <a:buFont typeface="Wingdings" panose="05000000000000000000" pitchFamily="2" charset="2"/>
              <a:buChar char="ü"/>
            </a:pPr>
            <a:r>
              <a:rPr lang="en-US" dirty="0"/>
              <a:t>It could bring about forced migration and recolonization of the underwater habitat.</a:t>
            </a:r>
          </a:p>
          <a:p>
            <a:pPr marL="457200" indent="-222250">
              <a:buFont typeface="Wingdings" panose="05000000000000000000" pitchFamily="2" charset="2"/>
              <a:buChar char="ü"/>
            </a:pPr>
            <a:r>
              <a:rPr lang="en-US" dirty="0"/>
              <a:t> Installation, routine operations, and decommissioning activities for the Floating Production Systems components could cause impacts on air quality, marine and coastal environment and could potentially affect commercial fisheries. </a:t>
            </a:r>
          </a:p>
          <a:p>
            <a:pPr marL="457200" indent="-222250">
              <a:buFont typeface="Wingdings" panose="05000000000000000000" pitchFamily="2" charset="2"/>
              <a:buChar char="ü"/>
            </a:pPr>
            <a:r>
              <a:rPr lang="en-US" dirty="0"/>
              <a:t> There is the possibility of marine creatures colluding with the vessel or any of its paraphernalia and their ingestion of solid debris accidentally lost overboard. </a:t>
            </a:r>
          </a:p>
          <a:p>
            <a:endParaRPr lang="en-US" dirty="0"/>
          </a:p>
        </p:txBody>
      </p:sp>
    </p:spTree>
    <p:extLst>
      <p:ext uri="{BB962C8B-B14F-4D97-AF65-F5344CB8AC3E}">
        <p14:creationId xmlns:p14="http://schemas.microsoft.com/office/powerpoint/2010/main" val="3528716309"/>
      </p:ext>
    </p:extLst>
  </p:cSld>
  <p:clrMapOvr>
    <a:masterClrMapping/>
  </p:clrMapOvr>
  <mc:AlternateContent xmlns:mc="http://schemas.openxmlformats.org/markup-compatibility/2006" xmlns:p14="http://schemas.microsoft.com/office/powerpoint/2010/main">
    <mc:Choice Requires="p14">
      <p:transition spd="slow" p14:dur="800">
        <p:diamond/>
      </p:transition>
    </mc:Choice>
    <mc:Fallback xmlns="">
      <p:transition spd="slow">
        <p:diamond/>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70156" y="802889"/>
            <a:ext cx="10383644" cy="5502908"/>
          </a:xfrm>
        </p:spPr>
        <p:txBody>
          <a:bodyPr>
            <a:normAutofit lnSpcReduction="10000"/>
          </a:bodyPr>
          <a:lstStyle/>
          <a:p>
            <a:pPr marL="457200" lvl="0" indent="-222250">
              <a:buFont typeface="Wingdings" panose="05000000000000000000" pitchFamily="2" charset="2"/>
              <a:buChar char="ü"/>
            </a:pPr>
            <a:r>
              <a:rPr lang="en-US" dirty="0"/>
              <a:t>Adverse impacts on marine life generally as the emissions, noise and visual interruptions from the attendant technology necessary for developing, maintaining and utilizing the structure would amount to an imbalance of its natural environment. </a:t>
            </a:r>
          </a:p>
          <a:p>
            <a:pPr marL="457200" indent="-222250">
              <a:buFont typeface="Wingdings" panose="05000000000000000000" pitchFamily="2" charset="2"/>
              <a:buChar char="ü"/>
            </a:pPr>
            <a:r>
              <a:rPr lang="en-US" dirty="0"/>
              <a:t> Oil spills from the operations of platforms (Fixed and Floating) could cause adverse impact on water, ambient air and sediment quality. </a:t>
            </a:r>
          </a:p>
          <a:p>
            <a:pPr marL="457200" indent="-222250">
              <a:buFont typeface="Wingdings" panose="05000000000000000000" pitchFamily="2" charset="2"/>
              <a:buChar char="ü"/>
            </a:pPr>
            <a:r>
              <a:rPr lang="en-US" dirty="0"/>
              <a:t> A key illustration is the North Sea oil spillage. </a:t>
            </a:r>
          </a:p>
          <a:p>
            <a:pPr marL="457200" indent="-222250">
              <a:buFont typeface="Wingdings" panose="05000000000000000000" pitchFamily="2" charset="2"/>
              <a:buChar char="ü"/>
            </a:pPr>
            <a:r>
              <a:rPr lang="en-US" dirty="0"/>
              <a:t>In 2011/2013 Shell and other oil majors have continued to spill crude, diesel and other contaminants into the North Sea. </a:t>
            </a:r>
          </a:p>
          <a:p>
            <a:pPr marL="457200" indent="-222250">
              <a:buFont typeface="Wingdings" panose="05000000000000000000" pitchFamily="2" charset="2"/>
              <a:buChar char="ü"/>
            </a:pPr>
            <a:r>
              <a:rPr lang="en-US" dirty="0"/>
              <a:t>Precisely, in August 2011 oil giant Royal Dutch Shell’s Gannet Alpha platform located in the North Sea caused a major leakage of around 1,300 barrels of oil into the North Sea.</a:t>
            </a:r>
            <a:r>
              <a:rPr lang="en-US" sz="2400" dirty="0"/>
              <a:t> </a:t>
            </a:r>
          </a:p>
          <a:p>
            <a:endParaRPr lang="en-US" dirty="0"/>
          </a:p>
          <a:p>
            <a:endParaRPr lang="en-US" sz="2400" dirty="0"/>
          </a:p>
        </p:txBody>
      </p:sp>
    </p:spTree>
    <p:extLst>
      <p:ext uri="{BB962C8B-B14F-4D97-AF65-F5344CB8AC3E}">
        <p14:creationId xmlns:p14="http://schemas.microsoft.com/office/powerpoint/2010/main" val="3015754791"/>
      </p:ext>
    </p:extLst>
  </p:cSld>
  <p:clrMapOvr>
    <a:masterClrMapping/>
  </p:clrMapOvr>
  <mc:AlternateContent xmlns:mc="http://schemas.openxmlformats.org/markup-compatibility/2006" xmlns:p14="http://schemas.microsoft.com/office/powerpoint/2010/main">
    <mc:Choice Requires="p14">
      <p:transition spd="slow" p14:dur="800">
        <p:diamond/>
      </p:transition>
    </mc:Choice>
    <mc:Fallback xmlns="">
      <p:transition spd="slow">
        <p:diamond/>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602166"/>
            <a:ext cx="10515600" cy="5574797"/>
          </a:xfrm>
        </p:spPr>
        <p:txBody>
          <a:bodyPr>
            <a:normAutofit fontScale="85000" lnSpcReduction="20000"/>
          </a:bodyPr>
          <a:lstStyle/>
          <a:p>
            <a:pPr marL="457200" indent="-222250">
              <a:buFont typeface="Wingdings" panose="05000000000000000000" pitchFamily="2" charset="2"/>
              <a:buChar char="ü"/>
            </a:pPr>
            <a:r>
              <a:rPr lang="en-US" dirty="0"/>
              <a:t>Another classical example is the BP Gulp of Mexico oil spill in 2010, the oil drilling rig platform “Deepwater Horizon” On April 20, 2010, the oil drilling rig Deepwater Horizon, operating in the Macondo Prospect in the Gulf of Mexico, exploded and sunk leading to the death of about 11 workers on the Deepwater Horizon. </a:t>
            </a:r>
          </a:p>
          <a:p>
            <a:pPr marL="457200" indent="-222250">
              <a:buFont typeface="Wingdings" panose="05000000000000000000" pitchFamily="2" charset="2"/>
              <a:buChar char="ü"/>
            </a:pPr>
            <a:r>
              <a:rPr lang="en-US" dirty="0"/>
              <a:t>Four (4) million barrels of oil flowed from the damaged Macondo well over a period of 87-days before it was finally capped on July 15, 2010. </a:t>
            </a:r>
          </a:p>
          <a:p>
            <a:pPr marL="457200" indent="-222250">
              <a:buFont typeface="Wingdings" panose="05000000000000000000" pitchFamily="2" charset="2"/>
              <a:buChar char="ü"/>
            </a:pPr>
            <a:r>
              <a:rPr lang="en-US" dirty="0"/>
              <a:t>The spillage had resulted in considerable damage to the deep-sea corals and other ecosystems. </a:t>
            </a:r>
          </a:p>
          <a:p>
            <a:pPr marL="457200" indent="-222250">
              <a:buFont typeface="Wingdings" panose="05000000000000000000" pitchFamily="2" charset="2"/>
              <a:buChar char="ü"/>
            </a:pPr>
            <a:r>
              <a:rPr lang="en-US" dirty="0"/>
              <a:t>While an exact sum cannot be placed on the cost implications of the spill, it was reported that BP had spent over $44 billion so far in clean-up costs, fines and settlements. </a:t>
            </a:r>
          </a:p>
          <a:p>
            <a:pPr marL="457200" indent="-222250">
              <a:buFont typeface="Wingdings" panose="05000000000000000000" pitchFamily="2" charset="2"/>
              <a:buChar char="ü"/>
            </a:pPr>
            <a:r>
              <a:rPr lang="en-US" dirty="0"/>
              <a:t>BP has estimated that the pre-tax cost of the 2010 Deepwater Horizon explosion and oil spill on the Gulf Coast would amount to a total $61.6 billion.</a:t>
            </a:r>
          </a:p>
          <a:p>
            <a:pPr marL="457200" indent="-222250">
              <a:buFont typeface="Wingdings" panose="05000000000000000000" pitchFamily="2" charset="2"/>
              <a:buChar char="ü"/>
            </a:pPr>
            <a:r>
              <a:rPr lang="en-US" dirty="0"/>
              <a:t>Vessel traffic is increased near its location because of the necessary shuttle </a:t>
            </a:r>
            <a:r>
              <a:rPr lang="en-US" dirty="0" err="1"/>
              <a:t>tankering</a:t>
            </a:r>
            <a:r>
              <a:rPr lang="en-US" dirty="0"/>
              <a:t> operations. </a:t>
            </a:r>
          </a:p>
          <a:p>
            <a:pPr marL="457200" indent="-222250">
              <a:buFont typeface="Wingdings" panose="05000000000000000000" pitchFamily="2" charset="2"/>
              <a:buChar char="ü"/>
            </a:pPr>
            <a:r>
              <a:rPr lang="en-US" dirty="0"/>
              <a:t>This could lead to challenges in navigation and possibilities of collision.</a:t>
            </a:r>
          </a:p>
          <a:p>
            <a:pPr marL="0" indent="0">
              <a:buNone/>
            </a:pPr>
            <a:endParaRPr lang="en-US" sz="2400" dirty="0"/>
          </a:p>
        </p:txBody>
      </p:sp>
    </p:spTree>
    <p:extLst>
      <p:ext uri="{BB962C8B-B14F-4D97-AF65-F5344CB8AC3E}">
        <p14:creationId xmlns:p14="http://schemas.microsoft.com/office/powerpoint/2010/main" val="2115111136"/>
      </p:ext>
    </p:extLst>
  </p:cSld>
  <p:clrMapOvr>
    <a:masterClrMapping/>
  </p:clrMapOvr>
  <mc:AlternateContent xmlns:mc="http://schemas.openxmlformats.org/markup-compatibility/2006" xmlns:p14="http://schemas.microsoft.com/office/powerpoint/2010/main">
    <mc:Choice Requires="p14">
      <p:transition spd="slow" p14:dur="800">
        <p:diamond/>
      </p:transition>
    </mc:Choice>
    <mc:Fallback xmlns="">
      <p:transition spd="slow">
        <p:diamond/>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613317"/>
            <a:ext cx="10515600" cy="5563646"/>
          </a:xfrm>
        </p:spPr>
        <p:txBody>
          <a:bodyPr>
            <a:normAutofit fontScale="92500" lnSpcReduction="10000"/>
          </a:bodyPr>
          <a:lstStyle/>
          <a:p>
            <a:pPr marL="457200" indent="-338138" algn="just">
              <a:buFont typeface="Wingdings" panose="05000000000000000000" pitchFamily="2" charset="2"/>
              <a:buChar char="Ø"/>
            </a:pPr>
            <a:r>
              <a:rPr lang="en-US" sz="2600" dirty="0"/>
              <a:t>The Floating Production Systems allows for easy removal and decommissioning of the production platform unlike the fixed production platforms which are difficult and nearly impractically to decommission.  </a:t>
            </a:r>
          </a:p>
          <a:p>
            <a:pPr marL="457200" indent="-338138" algn="just">
              <a:buFont typeface="Wingdings" panose="05000000000000000000" pitchFamily="2" charset="2"/>
              <a:buChar char="Ø"/>
            </a:pPr>
            <a:r>
              <a:rPr lang="en-US" sz="2600" dirty="0"/>
              <a:t>Fixed production platforms have the tendency to affect maritime activities as it could lead to interference with navigation, fishing and/or conservation of the living resources of the sea. </a:t>
            </a:r>
          </a:p>
          <a:p>
            <a:pPr marL="457200" indent="-338138" algn="just">
              <a:buFont typeface="Wingdings" panose="05000000000000000000" pitchFamily="2" charset="2"/>
              <a:buChar char="Ø"/>
            </a:pPr>
            <a:r>
              <a:rPr lang="en-US" sz="2600" dirty="0"/>
              <a:t>The likely resultant damage of these fixed platforms lead to the United Nations Convention on the Continental Shelf 1958 which provided that all installations which have been abandoned or disused must be entirely removed. </a:t>
            </a:r>
          </a:p>
          <a:p>
            <a:pPr marL="457200" indent="-338138" algn="just">
              <a:buFont typeface="Wingdings" panose="05000000000000000000" pitchFamily="2" charset="2"/>
              <a:buChar char="Ø"/>
            </a:pPr>
            <a:r>
              <a:rPr lang="en-US" sz="2600" dirty="0"/>
              <a:t>Overtime it was realized that it was difficult to meet the complete removal requirement of the Convention and as such it became imperative for the United Nations to revisit the issue of redundant installations which led to the 1982 Convention on the Law of the Sea (UNCLOS) which stipulates that any installations or structures which are abandoned or disused must be removed to ensure safety of navigation, taking into account any generally accepted international standards established by competent international organization.</a:t>
            </a:r>
          </a:p>
          <a:p>
            <a:pPr marL="119063" indent="0" algn="just">
              <a:buNone/>
            </a:pPr>
            <a:endParaRPr lang="en-US" sz="2400" dirty="0"/>
          </a:p>
        </p:txBody>
      </p:sp>
    </p:spTree>
    <p:extLst>
      <p:ext uri="{BB962C8B-B14F-4D97-AF65-F5344CB8AC3E}">
        <p14:creationId xmlns:p14="http://schemas.microsoft.com/office/powerpoint/2010/main" val="1282079636"/>
      </p:ext>
    </p:extLst>
  </p:cSld>
  <p:clrMapOvr>
    <a:masterClrMapping/>
  </p:clrMapOvr>
  <mc:AlternateContent xmlns:mc="http://schemas.openxmlformats.org/markup-compatibility/2006" xmlns:p14="http://schemas.microsoft.com/office/powerpoint/2010/main">
    <mc:Choice Requires="p14">
      <p:transition spd="slow" p14:dur="800">
        <p:diamond/>
      </p:transition>
    </mc:Choice>
    <mc:Fallback xmlns="">
      <p:transition spd="slow">
        <p:diamond/>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613317"/>
            <a:ext cx="10515600" cy="5563646"/>
          </a:xfrm>
        </p:spPr>
        <p:txBody>
          <a:bodyPr>
            <a:normAutofit fontScale="92500" lnSpcReduction="10000"/>
          </a:bodyPr>
          <a:lstStyle/>
          <a:p>
            <a:pPr marL="290513" indent="-290513">
              <a:buFont typeface="Wingdings" panose="05000000000000000000" pitchFamily="2" charset="2"/>
              <a:buChar char="Ø"/>
            </a:pPr>
            <a:r>
              <a:rPr lang="en-US" dirty="0"/>
              <a:t>It further states that such removal shall also have due regard to fishing, the protection of the marine environment and the rights and duties of other states. </a:t>
            </a:r>
          </a:p>
          <a:p>
            <a:pPr marL="290513" indent="-290513">
              <a:buFont typeface="Wingdings" panose="05000000000000000000" pitchFamily="2" charset="2"/>
              <a:buChar char="Ø"/>
            </a:pPr>
            <a:r>
              <a:rPr lang="en-US" dirty="0"/>
              <a:t>It also provides that appropriate publicity must be given to the depth, position and dimensions of all installations or structures not entirely removed. </a:t>
            </a:r>
          </a:p>
          <a:p>
            <a:pPr marL="290513" indent="-290513">
              <a:buFont typeface="Wingdings" panose="05000000000000000000" pitchFamily="2" charset="2"/>
              <a:buChar char="Ø"/>
            </a:pPr>
            <a:r>
              <a:rPr lang="en-US" dirty="0"/>
              <a:t>The coastal state where necessary may establish reasonable safety zones (500 </a:t>
            </a:r>
            <a:r>
              <a:rPr lang="en-US" dirty="0" err="1"/>
              <a:t>metres</a:t>
            </a:r>
            <a:r>
              <a:rPr lang="en-US" dirty="0"/>
              <a:t>) around such artificial islands, structures and installations to ensure safety of navigation and such installations.  </a:t>
            </a:r>
          </a:p>
          <a:p>
            <a:pPr marL="290513" indent="-290513">
              <a:buFont typeface="Wingdings" panose="05000000000000000000" pitchFamily="2" charset="2"/>
              <a:buChar char="Ø"/>
            </a:pPr>
            <a:r>
              <a:rPr lang="en-US" dirty="0"/>
              <a:t>Due regard must be given to recognized sea lanes essential for international navigation and free passage of vessels (Article 60). </a:t>
            </a:r>
          </a:p>
          <a:p>
            <a:pPr marL="290513" indent="-290513">
              <a:buFont typeface="Wingdings" panose="05000000000000000000" pitchFamily="2" charset="2"/>
              <a:buChar char="Ø"/>
            </a:pPr>
            <a:r>
              <a:rPr lang="en-US" dirty="0"/>
              <a:t>Essentially these structures/platforms should be within the Exclusive Economic Zone (200 nautical miles) and Continental Shelf (limit of 350 nautical miles) of a coastal state from the baseline from which the breadth of the territorial sea is measured. </a:t>
            </a:r>
          </a:p>
        </p:txBody>
      </p:sp>
    </p:spTree>
    <p:extLst>
      <p:ext uri="{BB962C8B-B14F-4D97-AF65-F5344CB8AC3E}">
        <p14:creationId xmlns:p14="http://schemas.microsoft.com/office/powerpoint/2010/main" val="1131563407"/>
      </p:ext>
    </p:extLst>
  </p:cSld>
  <p:clrMapOvr>
    <a:masterClrMapping/>
  </p:clrMapOvr>
  <mc:AlternateContent xmlns:mc="http://schemas.openxmlformats.org/markup-compatibility/2006" xmlns:p14="http://schemas.microsoft.com/office/powerpoint/2010/main">
    <mc:Choice Requires="p14">
      <p:transition spd="slow" p14:dur="800">
        <p:diamond/>
      </p:transition>
    </mc:Choice>
    <mc:Fallback xmlns="">
      <p:transition spd="slow">
        <p:diamond/>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947854"/>
            <a:ext cx="10515600" cy="5229109"/>
          </a:xfrm>
        </p:spPr>
        <p:txBody>
          <a:bodyPr>
            <a:normAutofit lnSpcReduction="10000"/>
          </a:bodyPr>
          <a:lstStyle/>
          <a:p>
            <a:pPr marL="290513" indent="-290513">
              <a:buFont typeface="Wingdings" panose="05000000000000000000" pitchFamily="2" charset="2"/>
              <a:buChar char="Ø"/>
            </a:pPr>
            <a:r>
              <a:rPr lang="en-US" dirty="0"/>
              <a:t>The coastal state exercises sovereign rights to exclusive economic exploitation and exploration of the zones for energy and marine living (</a:t>
            </a:r>
            <a:r>
              <a:rPr lang="en-US" dirty="0" err="1"/>
              <a:t>eg</a:t>
            </a:r>
            <a:r>
              <a:rPr lang="en-US" dirty="0"/>
              <a:t> fishing) resources (Parts 5 &amp; 6, Articles 55-85 of UNCLOS).</a:t>
            </a:r>
          </a:p>
          <a:p>
            <a:pPr marL="290513" indent="-290513">
              <a:buFont typeface="Wingdings" panose="05000000000000000000" pitchFamily="2" charset="2"/>
              <a:buChar char="Ø"/>
            </a:pPr>
            <a:r>
              <a:rPr lang="en-US" dirty="0"/>
              <a:t>It is equally notable that the International Maritime Organization (IMO) as part of its function which includes ensuring maritime safety and efficient navigation introduced “Guidelines and Standards for the Removal of Offshore Installations and Structures on the Continental Shelf and in the Exclusive Economic Zone” (IMO Guidelines). </a:t>
            </a:r>
          </a:p>
          <a:p>
            <a:pPr marL="290513" indent="-290513">
              <a:buFont typeface="Wingdings" panose="05000000000000000000" pitchFamily="2" charset="2"/>
              <a:buChar char="Ø"/>
            </a:pPr>
            <a:r>
              <a:rPr lang="en-US" dirty="0"/>
              <a:t>Other International Conventions also worthy of note includes the International Convention on Civil Liability for Oil Pollution Damage 1992 which though related to oil pollution from ships following incidents such as the Amoco Cadiz oil spill (16 March, 1978) have implications for off-take vessels operating from platforms.</a:t>
            </a:r>
            <a:endParaRPr lang="en-US" sz="2400" dirty="0"/>
          </a:p>
          <a:p>
            <a:endParaRPr lang="en-US" dirty="0"/>
          </a:p>
        </p:txBody>
      </p:sp>
    </p:spTree>
    <p:extLst>
      <p:ext uri="{BB962C8B-B14F-4D97-AF65-F5344CB8AC3E}">
        <p14:creationId xmlns:p14="http://schemas.microsoft.com/office/powerpoint/2010/main" val="1389019574"/>
      </p:ext>
    </p:extLst>
  </p:cSld>
  <p:clrMapOvr>
    <a:masterClrMapping/>
  </p:clrMapOvr>
  <mc:AlternateContent xmlns:mc="http://schemas.openxmlformats.org/markup-compatibility/2006" xmlns:p14="http://schemas.microsoft.com/office/powerpoint/2010/main">
    <mc:Choice Requires="p14">
      <p:transition spd="slow" p14:dur="800">
        <p:diamond/>
      </p:transition>
    </mc:Choice>
    <mc:Fallback xmlns="">
      <p:transition spd="slow">
        <p:diamond/>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780585"/>
            <a:ext cx="10515600" cy="5396378"/>
          </a:xfrm>
        </p:spPr>
        <p:txBody>
          <a:bodyPr>
            <a:normAutofit fontScale="92500" lnSpcReduction="10000"/>
          </a:bodyPr>
          <a:lstStyle/>
          <a:p>
            <a:pPr marL="290513" indent="-290513">
              <a:buFont typeface="Wingdings" panose="05000000000000000000" pitchFamily="2" charset="2"/>
              <a:buChar char="Ø"/>
            </a:pPr>
            <a:r>
              <a:rPr lang="en-US" sz="3000" dirty="0"/>
              <a:t>It is imperative therefore that floating production systems must give due regard to these various international conventions which have been adopted by the coastal state as a member of the </a:t>
            </a:r>
            <a:r>
              <a:rPr lang="en-US" sz="3000" dirty="0" err="1"/>
              <a:t>Comite</a:t>
            </a:r>
            <a:r>
              <a:rPr lang="en-US" sz="3000" dirty="0"/>
              <a:t> of Nations. </a:t>
            </a:r>
          </a:p>
          <a:p>
            <a:pPr marL="290513" indent="-290513">
              <a:buFont typeface="Wingdings" panose="05000000000000000000" pitchFamily="2" charset="2"/>
              <a:buChar char="Ø"/>
            </a:pPr>
            <a:r>
              <a:rPr lang="en-US" sz="3000" dirty="0"/>
              <a:t>Nigeria being a coastal state and necessarily implemented these conventions into its domestic legislation under its Merchant Shipping Act, 2007 </a:t>
            </a:r>
            <a:r>
              <a:rPr lang="en-US" sz="3000" dirty="0" err="1"/>
              <a:t>e.g</a:t>
            </a:r>
            <a:r>
              <a:rPr lang="en-US" sz="3000" dirty="0"/>
              <a:t> Sections 215, 216, 335 and 336. </a:t>
            </a:r>
          </a:p>
          <a:p>
            <a:pPr marL="290513" indent="-290513">
              <a:buFont typeface="Wingdings" panose="05000000000000000000" pitchFamily="2" charset="2"/>
              <a:buChar char="Ø"/>
            </a:pPr>
            <a:r>
              <a:rPr lang="en-US" sz="3000" dirty="0"/>
              <a:t>Equally, the processes for decommissioning or terminating their activities must take cognizance of them so as not to obstruct international shipping and maritime operation. </a:t>
            </a:r>
          </a:p>
          <a:p>
            <a:pPr marL="290513" indent="-290513">
              <a:buFont typeface="Wingdings" panose="05000000000000000000" pitchFamily="2" charset="2"/>
              <a:buChar char="Ø"/>
            </a:pPr>
            <a:r>
              <a:rPr lang="en-US" sz="3200" dirty="0"/>
              <a:t>Recently, Energy giant Royal Dutch Shell has released details of how it intends to decommission the Brent oil field known as “Brent Alpha”. </a:t>
            </a:r>
          </a:p>
          <a:p>
            <a:pPr marL="0" indent="0">
              <a:buNone/>
            </a:pPr>
            <a:endParaRPr lang="en-US" sz="3000" dirty="0"/>
          </a:p>
        </p:txBody>
      </p:sp>
    </p:spTree>
    <p:extLst>
      <p:ext uri="{BB962C8B-B14F-4D97-AF65-F5344CB8AC3E}">
        <p14:creationId xmlns:p14="http://schemas.microsoft.com/office/powerpoint/2010/main" val="2346630442"/>
      </p:ext>
    </p:extLst>
  </p:cSld>
  <p:clrMapOvr>
    <a:masterClrMapping/>
  </p:clrMapOvr>
  <mc:AlternateContent xmlns:mc="http://schemas.openxmlformats.org/markup-compatibility/2006" xmlns:p14="http://schemas.microsoft.com/office/powerpoint/2010/main">
    <mc:Choice Requires="p14">
      <p:transition spd="slow" p14:dur="800">
        <p:diamond/>
      </p:transition>
    </mc:Choice>
    <mc:Fallback xmlns="">
      <p:transition spd="slow">
        <p:diamond/>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25551" y="629392"/>
            <a:ext cx="10292576" cy="5547571"/>
          </a:xfrm>
        </p:spPr>
        <p:txBody>
          <a:bodyPr>
            <a:noAutofit/>
          </a:bodyPr>
          <a:lstStyle/>
          <a:p>
            <a:pPr>
              <a:buFont typeface="Wingdings" panose="05000000000000000000" pitchFamily="2" charset="2"/>
              <a:buChar char="Ø"/>
            </a:pPr>
            <a:r>
              <a:rPr lang="en-US" sz="2600" dirty="0"/>
              <a:t>This project will be the first major North Sea decommissioning project and same is capital intensive. </a:t>
            </a:r>
          </a:p>
          <a:p>
            <a:pPr>
              <a:buFont typeface="Wingdings" panose="05000000000000000000" pitchFamily="2" charset="2"/>
              <a:buChar char="Ø"/>
            </a:pPr>
            <a:r>
              <a:rPr lang="en-US" sz="2600" dirty="0"/>
              <a:t>Shell is however planning of leaving parts of the structures in place, including the concrete and steel feet and this has raised concerns among environmental groups such as Scotland’s environmental NGOs including World Wildlife Fund (WWF) and Greenpeace calling for a complete restoration of the marine environment to its original state once a field is depleted. </a:t>
            </a:r>
          </a:p>
          <a:p>
            <a:pPr>
              <a:buFont typeface="Wingdings" panose="05000000000000000000" pitchFamily="2" charset="2"/>
              <a:buChar char="Ø"/>
            </a:pPr>
            <a:r>
              <a:rPr lang="en-US" sz="2600" dirty="0"/>
              <a:t>These groups have also raised huge concerns that the structures may potentially become polluting materials. </a:t>
            </a:r>
          </a:p>
          <a:p>
            <a:pPr>
              <a:buFont typeface="Wingdings" panose="05000000000000000000" pitchFamily="2" charset="2"/>
              <a:buChar char="Ø"/>
            </a:pPr>
            <a:r>
              <a:rPr lang="en-US" sz="2600" dirty="0"/>
              <a:t>There are also considerations towards utilizing the floating platform after decommissioning by converting them into floating wind turbines to provide green/renewable energy which is a fast-developing concept in energy generation for coastal oil producing states. </a:t>
            </a:r>
            <a:endParaRPr lang="en-US" sz="2600" b="1" dirty="0"/>
          </a:p>
        </p:txBody>
      </p:sp>
    </p:spTree>
    <p:extLst>
      <p:ext uri="{BB962C8B-B14F-4D97-AF65-F5344CB8AC3E}">
        <p14:creationId xmlns:p14="http://schemas.microsoft.com/office/powerpoint/2010/main" val="304565600"/>
      </p:ext>
    </p:extLst>
  </p:cSld>
  <p:clrMapOvr>
    <a:masterClrMapping/>
  </p:clrMapOvr>
  <mc:AlternateContent xmlns:mc="http://schemas.openxmlformats.org/markup-compatibility/2006" xmlns:p14="http://schemas.microsoft.com/office/powerpoint/2010/main">
    <mc:Choice Requires="p14">
      <p:transition spd="slow" p14:dur="800">
        <p:diamond/>
      </p:transition>
    </mc:Choice>
    <mc:Fallback xmlns="">
      <p:transition spd="slow">
        <p:diamond/>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568712"/>
            <a:ext cx="10515600" cy="5608251"/>
          </a:xfrm>
        </p:spPr>
        <p:txBody>
          <a:bodyPr>
            <a:normAutofit lnSpcReduction="10000"/>
          </a:bodyPr>
          <a:lstStyle/>
          <a:p>
            <a:pPr marL="0" indent="0">
              <a:buNone/>
            </a:pPr>
            <a:r>
              <a:rPr lang="en-US" b="1" dirty="0"/>
              <a:t>Conclusion</a:t>
            </a:r>
          </a:p>
          <a:p>
            <a:pPr marL="346075" indent="-346075">
              <a:buFont typeface="Wingdings" panose="05000000000000000000" pitchFamily="2" charset="2"/>
              <a:buChar char="Ø"/>
            </a:pPr>
            <a:r>
              <a:rPr lang="en-US" dirty="0"/>
              <a:t>The Floating Production Systems is a laudable development in the oil and gas industry. </a:t>
            </a:r>
          </a:p>
          <a:p>
            <a:pPr marL="346075" indent="-346075">
              <a:buFont typeface="Wingdings" panose="05000000000000000000" pitchFamily="2" charset="2"/>
              <a:buChar char="Ø"/>
            </a:pPr>
            <a:r>
              <a:rPr lang="en-US" dirty="0"/>
              <a:t>It has proven to be a breakthrough in the offshore oil and gas sector given the solution it has provided to the myriads challenges in the offshore oil and gas sector. </a:t>
            </a:r>
          </a:p>
          <a:p>
            <a:pPr marL="346075" indent="-346075">
              <a:buFont typeface="Wingdings" panose="05000000000000000000" pitchFamily="2" charset="2"/>
              <a:buChar char="Ø"/>
            </a:pPr>
            <a:r>
              <a:rPr lang="en-US" dirty="0"/>
              <a:t>In consideration of the above, it could be argued that though the Floating Production Systems have its disadvantages, its ability in developing deep water oil fields and safe storage and transportation of oil produced with little contamination to the marine life is a commendable innovation that ensures the protection of the marine environment and ecosystem. </a:t>
            </a:r>
          </a:p>
          <a:p>
            <a:pPr marL="346075" indent="-346075">
              <a:buFont typeface="Wingdings" panose="05000000000000000000" pitchFamily="2" charset="2"/>
              <a:buChar char="Ø"/>
            </a:pPr>
            <a:r>
              <a:rPr lang="en-US" dirty="0"/>
              <a:t>It can also be said to be a remedy or panacea for maritime operations especially with respect to international shipping.</a:t>
            </a:r>
          </a:p>
          <a:p>
            <a:pPr algn="ctr"/>
            <a:endParaRPr lang="en-US" dirty="0"/>
          </a:p>
        </p:txBody>
      </p:sp>
    </p:spTree>
    <p:extLst>
      <p:ext uri="{BB962C8B-B14F-4D97-AF65-F5344CB8AC3E}">
        <p14:creationId xmlns:p14="http://schemas.microsoft.com/office/powerpoint/2010/main" val="2250570091"/>
      </p:ext>
    </p:extLst>
  </p:cSld>
  <p:clrMapOvr>
    <a:masterClrMapping/>
  </p:clrMapOvr>
  <mc:AlternateContent xmlns:mc="http://schemas.openxmlformats.org/markup-compatibility/2006" xmlns:p14="http://schemas.microsoft.com/office/powerpoint/2010/main">
    <mc:Choice Requires="p14">
      <p:transition spd="slow" p14:dur="800">
        <p:diamond/>
      </p:transition>
    </mc:Choice>
    <mc:Fallback xmlns="">
      <p:transition spd="slow">
        <p:diamond/>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070517" y="602165"/>
            <a:ext cx="10080703" cy="5553307"/>
          </a:xfrm>
        </p:spPr>
        <p:txBody>
          <a:bodyPr>
            <a:normAutofit fontScale="92500" lnSpcReduction="20000"/>
          </a:bodyPr>
          <a:lstStyle/>
          <a:p>
            <a:pPr algn="l"/>
            <a:r>
              <a:rPr lang="en-US" sz="3500" b="1" dirty="0"/>
              <a:t>Introduction</a:t>
            </a:r>
            <a:endParaRPr lang="en-US" sz="3500" dirty="0"/>
          </a:p>
          <a:p>
            <a:pPr marL="457200" indent="-457200" algn="l">
              <a:buFont typeface="Wingdings" panose="05000000000000000000" pitchFamily="2" charset="2"/>
              <a:buChar char="Ø"/>
            </a:pPr>
            <a:r>
              <a:rPr lang="en-US" sz="3000" dirty="0"/>
              <a:t>The safety of the marine environment is essential and vital to achieving sustainable economic development of every nation. </a:t>
            </a:r>
          </a:p>
          <a:p>
            <a:pPr marL="457200" indent="-457200" algn="l">
              <a:buFont typeface="Wingdings" panose="05000000000000000000" pitchFamily="2" charset="2"/>
              <a:buChar char="Ø"/>
            </a:pPr>
            <a:r>
              <a:rPr lang="en-US" sz="3000" dirty="0"/>
              <a:t>It is in recognition of this fact that the need to protect and safeguard the environment has become the prime focus of every State.</a:t>
            </a:r>
          </a:p>
          <a:p>
            <a:pPr marL="457200" indent="-457200" algn="l">
              <a:buFont typeface="Wingdings" panose="05000000000000000000" pitchFamily="2" charset="2"/>
              <a:buChar char="Ø"/>
            </a:pPr>
            <a:r>
              <a:rPr lang="en-US" sz="3000" dirty="0"/>
              <a:t> Over the years, measures have been developed and put in place to tackle pollution and unsafe navigable water that may result from oil exploration, production and other related activities within the oil and gas industry and ensure that negative impact on the environment is minimized and/or totally eliminated.</a:t>
            </a:r>
          </a:p>
          <a:p>
            <a:pPr marL="457200" indent="-457200" algn="l">
              <a:buFont typeface="Wingdings" panose="05000000000000000000" pitchFamily="2" charset="2"/>
              <a:buChar char="Ø"/>
            </a:pPr>
            <a:r>
              <a:rPr lang="en-US" sz="3000" dirty="0"/>
              <a:t>One of the innovative introductions in the oil and gas industry is the Floating Production Storage and Off-loading (hereinafter FPSO) systems which replaced the huge steel fixed platform that is often difficult to decommission completely at the end of production.  </a:t>
            </a:r>
          </a:p>
          <a:p>
            <a:pPr marL="457200" indent="-457200" algn="l">
              <a:buFont typeface="Wingdings" panose="05000000000000000000" pitchFamily="2" charset="2"/>
              <a:buChar char="Ø"/>
            </a:pPr>
            <a:endParaRPr lang="en-US" sz="3000" dirty="0"/>
          </a:p>
        </p:txBody>
      </p:sp>
    </p:spTree>
    <p:extLst>
      <p:ext uri="{BB962C8B-B14F-4D97-AF65-F5344CB8AC3E}">
        <p14:creationId xmlns:p14="http://schemas.microsoft.com/office/powerpoint/2010/main" val="1903105151"/>
      </p:ext>
    </p:extLst>
  </p:cSld>
  <p:clrMapOvr>
    <a:masterClrMapping/>
  </p:clrMapOvr>
  <mc:AlternateContent xmlns:mc="http://schemas.openxmlformats.org/markup-compatibility/2006" xmlns:p14="http://schemas.microsoft.com/office/powerpoint/2010/main">
    <mc:Choice Requires="p14">
      <p:transition spd="slow" p14:dur="800">
        <p:diamond/>
      </p:transition>
    </mc:Choice>
    <mc:Fallback xmlns="">
      <p:transition spd="slow">
        <p:diamond/>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226634"/>
            <a:ext cx="10515600" cy="4114800"/>
          </a:xfrm>
        </p:spPr>
        <p:txBody>
          <a:bodyPr>
            <a:normAutofit/>
          </a:bodyPr>
          <a:lstStyle/>
          <a:p>
            <a:pPr marL="225425" indent="0" algn="just">
              <a:buNone/>
            </a:pPr>
            <a:endParaRPr lang="en-US" sz="2400" b="1" dirty="0"/>
          </a:p>
          <a:p>
            <a:pPr marL="225425" indent="0" algn="just">
              <a:buNone/>
            </a:pPr>
            <a:r>
              <a:rPr lang="en-US" sz="3600" b="1" dirty="0">
                <a:latin typeface="Bradley Hand ITC" panose="03070402050302030203" pitchFamily="66" charset="0"/>
              </a:rPr>
              <a:t>Thank you for your attention.</a:t>
            </a:r>
          </a:p>
          <a:p>
            <a:pPr marL="225425" indent="0" algn="just">
              <a:buNone/>
            </a:pPr>
            <a:endParaRPr lang="en-US" sz="3600" b="1" dirty="0">
              <a:latin typeface="Bradley Hand ITC" panose="03070402050302030203" pitchFamily="66" charset="0"/>
            </a:endParaRPr>
          </a:p>
          <a:p>
            <a:pPr marL="225425" indent="0" algn="just">
              <a:buNone/>
            </a:pPr>
            <a:endParaRPr lang="en-US" sz="2400" b="1" dirty="0">
              <a:latin typeface="Bradley Hand ITC" panose="03070402050302030203" pitchFamily="66" charset="0"/>
            </a:endParaRPr>
          </a:p>
          <a:p>
            <a:pPr marL="225425" indent="0" algn="r">
              <a:buNone/>
            </a:pPr>
            <a:r>
              <a:rPr lang="en-US" sz="2400" b="1" dirty="0">
                <a:latin typeface="Bradley Hand ITC" panose="03070402050302030203" pitchFamily="66" charset="0"/>
              </a:rPr>
              <a:t>L. Chidi Ilogu, SAN</a:t>
            </a:r>
          </a:p>
          <a:p>
            <a:pPr marL="688975" indent="-463550" algn="just">
              <a:buFont typeface="Wingdings" panose="05000000000000000000" pitchFamily="2" charset="2"/>
              <a:buChar char="ü"/>
            </a:pPr>
            <a:endParaRPr lang="en-US" sz="2400" dirty="0"/>
          </a:p>
        </p:txBody>
      </p:sp>
    </p:spTree>
    <p:extLst>
      <p:ext uri="{BB962C8B-B14F-4D97-AF65-F5344CB8AC3E}">
        <p14:creationId xmlns:p14="http://schemas.microsoft.com/office/powerpoint/2010/main" val="1257502462"/>
      </p:ext>
    </p:extLst>
  </p:cSld>
  <p:clrMapOvr>
    <a:masterClrMapping/>
  </p:clrMapOvr>
  <mc:AlternateContent xmlns:mc="http://schemas.openxmlformats.org/markup-compatibility/2006" xmlns:p14="http://schemas.microsoft.com/office/powerpoint/2010/main">
    <mc:Choice Requires="p14">
      <p:transition spd="slow" p14:dur="800">
        <p:diamond/>
      </p:transition>
    </mc:Choice>
    <mc:Fallback xmlns="">
      <p:transition spd="slow">
        <p:diamond/>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59004" y="423745"/>
            <a:ext cx="10047249" cy="5820937"/>
          </a:xfrm>
        </p:spPr>
        <p:txBody>
          <a:bodyPr>
            <a:noAutofit/>
          </a:bodyPr>
          <a:lstStyle/>
          <a:p>
            <a:pPr marL="0" indent="0">
              <a:buNone/>
            </a:pPr>
            <a:r>
              <a:rPr lang="en-US" sz="1600" b="1" dirty="0"/>
              <a:t>References</a:t>
            </a:r>
            <a:endParaRPr lang="en-US" sz="1600" dirty="0"/>
          </a:p>
          <a:p>
            <a:pPr marL="346075" lvl="0" indent="-346075">
              <a:buFont typeface="+mj-lt"/>
              <a:buAutoNum type="arabicPeriod"/>
            </a:pPr>
            <a:r>
              <a:rPr lang="en-US" sz="1600" dirty="0" err="1"/>
              <a:t>Bensimon</a:t>
            </a:r>
            <a:r>
              <a:rPr lang="en-US" sz="1600" dirty="0"/>
              <a:t>, L. F., and Delvin, P. V. (2001). "Technology gaps and preferred architectures for </a:t>
            </a:r>
            <a:r>
              <a:rPr lang="en-US" sz="1600" dirty="0" err="1"/>
              <a:t>deepwater</a:t>
            </a:r>
            <a:r>
              <a:rPr lang="en-US" sz="1600" dirty="0"/>
              <a:t> FPSOs." Offshore Technology Conference, OTC 13088, Houston, May.</a:t>
            </a:r>
          </a:p>
          <a:p>
            <a:pPr marL="346075" indent="-346075">
              <a:buFont typeface="+mj-lt"/>
              <a:buAutoNum type="arabicPeriod"/>
            </a:pPr>
            <a:r>
              <a:rPr lang="en-US" sz="1600" dirty="0"/>
              <a:t> Deborah </a:t>
            </a:r>
            <a:r>
              <a:rPr lang="en-US" sz="1600" dirty="0" err="1"/>
              <a:t>Cranswick</a:t>
            </a:r>
            <a:r>
              <a:rPr lang="en-US" sz="1600" dirty="0"/>
              <a:t> and Hammond Eve, MMS Floating Production, Storage, and Offloading Systems: Environmental Impact Statement Results and Record of Decision.</a:t>
            </a:r>
          </a:p>
          <a:p>
            <a:pPr marL="346075" indent="-346075">
              <a:buFont typeface="+mj-lt"/>
              <a:buAutoNum type="arabicPeriod"/>
            </a:pPr>
            <a:r>
              <a:rPr lang="en-US" sz="1600" dirty="0"/>
              <a:t> Henry D., and </a:t>
            </a:r>
            <a:r>
              <a:rPr lang="en-US" sz="1600" dirty="0" err="1"/>
              <a:t>Inglis</a:t>
            </a:r>
            <a:r>
              <a:rPr lang="en-US" sz="1600" dirty="0"/>
              <a:t>, R. B. (1995). "Prospects and challenges for the FPSO." Offshore Technology Conference, OTC 7695, Houston, May.</a:t>
            </a:r>
          </a:p>
          <a:p>
            <a:pPr marL="346075" indent="-346075">
              <a:buFont typeface="+mj-lt"/>
              <a:buAutoNum type="arabicPeriod"/>
            </a:pPr>
            <a:r>
              <a:rPr lang="en-US" sz="1600" dirty="0"/>
              <a:t> Hollister, H. D., and Spoke, J. J. (2004). "The </a:t>
            </a:r>
            <a:r>
              <a:rPr lang="en-US" sz="1600" dirty="0" err="1"/>
              <a:t>Agbami</a:t>
            </a:r>
            <a:r>
              <a:rPr lang="en-US" sz="1600" dirty="0"/>
              <a:t> project: A world class </a:t>
            </a:r>
            <a:r>
              <a:rPr lang="en-US" sz="1600" dirty="0" err="1"/>
              <a:t>deepwater</a:t>
            </a:r>
            <a:r>
              <a:rPr lang="en-US" sz="1600" dirty="0"/>
              <a:t> development." Offshore Technology Conference, OTC 16987, Houston, May.</a:t>
            </a:r>
          </a:p>
          <a:p>
            <a:pPr marL="346075" indent="-346075">
              <a:buFont typeface="+mj-lt"/>
              <a:buAutoNum type="arabicPeriod"/>
            </a:pPr>
            <a:r>
              <a:rPr lang="en-US" sz="1600" dirty="0"/>
              <a:t> S. Tanaka, Y. Okada, Y. Ichikawa, (2005), Offshore Drilling and Production Equipment in Civil Engineering.</a:t>
            </a:r>
          </a:p>
          <a:p>
            <a:pPr marL="346075" indent="-346075">
              <a:buFont typeface="+mj-lt"/>
              <a:buAutoNum type="arabicPeriod"/>
            </a:pPr>
            <a:r>
              <a:rPr lang="en-US" sz="1600" dirty="0"/>
              <a:t> </a:t>
            </a:r>
            <a:r>
              <a:rPr lang="en-US" sz="1600" dirty="0" err="1"/>
              <a:t>Torgeir</a:t>
            </a:r>
            <a:r>
              <a:rPr lang="en-US" sz="1600" dirty="0"/>
              <a:t> Moan, Jorgen Amdahl, </a:t>
            </a:r>
            <a:r>
              <a:rPr lang="en-US" sz="1600" dirty="0" err="1"/>
              <a:t>Xiaozhi</a:t>
            </a:r>
            <a:r>
              <a:rPr lang="en-US" sz="1600" dirty="0"/>
              <a:t> Wang and Jack Spencer - Risk Assessment of FPSOs with Emphasis on Collision.</a:t>
            </a:r>
          </a:p>
          <a:p>
            <a:pPr marL="346075" indent="-346075">
              <a:buFont typeface="+mj-lt"/>
              <a:buAutoNum type="arabicPeriod"/>
            </a:pPr>
            <a:r>
              <a:rPr lang="en-US" sz="1600" dirty="0"/>
              <a:t> Zhang D., Chen, Y. &amp; Zhang – Journal of Marine Science and Application (2014) Volume 13, Issue 1, pp 67-75</a:t>
            </a:r>
          </a:p>
          <a:p>
            <a:pPr marL="346075" indent="-346075">
              <a:buFont typeface="+mj-lt"/>
              <a:buAutoNum type="arabicPeriod"/>
            </a:pPr>
            <a:r>
              <a:rPr lang="en-US" sz="1600" dirty="0"/>
              <a:t> Anish – Marine Insight – What is FPSO (Floating Production Storage and Offloading) System?</a:t>
            </a:r>
          </a:p>
          <a:p>
            <a:pPr marL="346075" indent="-346075">
              <a:buFont typeface="+mj-lt"/>
              <a:buAutoNum type="arabicPeriod"/>
            </a:pPr>
            <a:r>
              <a:rPr lang="en-US" sz="1600" dirty="0"/>
              <a:t> James R. </a:t>
            </a:r>
            <a:r>
              <a:rPr lang="en-US" sz="1600" dirty="0" err="1"/>
              <a:t>McCaul</a:t>
            </a:r>
            <a:r>
              <a:rPr lang="en-US" sz="1600" dirty="0"/>
              <a:t> – Floating Production Systems Provide a Capability to Produce Deepwater and Remote Fields – June 11, 2001 Oil and Gas Journal.</a:t>
            </a:r>
          </a:p>
          <a:p>
            <a:pPr marL="346075" indent="-346075">
              <a:buFont typeface="+mj-lt"/>
              <a:buAutoNum type="arabicPeriod"/>
            </a:pPr>
            <a:r>
              <a:rPr lang="en-US" sz="1600" dirty="0"/>
              <a:t> </a:t>
            </a:r>
            <a:r>
              <a:rPr lang="en-US" sz="1600" dirty="0" err="1"/>
              <a:t>DeSmog</a:t>
            </a:r>
            <a:r>
              <a:rPr lang="en-US" sz="1600" dirty="0"/>
              <a:t> UK - Clean Energy VS Clean Seabed: Should Oil and Gas Companies Have to Leave the North Sea as They Found it? </a:t>
            </a:r>
          </a:p>
          <a:p>
            <a:pPr marL="346075" indent="-346075">
              <a:buFont typeface="+mj-lt"/>
              <a:buAutoNum type="arabicPeriod"/>
            </a:pPr>
            <a:r>
              <a:rPr lang="en-US" sz="1600" dirty="0"/>
              <a:t> Oil and Gas Law – Current Practice and Emerging Trends by Greg Gordon and John Paterson (2008).</a:t>
            </a:r>
            <a:endParaRPr lang="en-GB" sz="1600" dirty="0"/>
          </a:p>
        </p:txBody>
      </p:sp>
    </p:spTree>
    <p:extLst>
      <p:ext uri="{BB962C8B-B14F-4D97-AF65-F5344CB8AC3E}">
        <p14:creationId xmlns:p14="http://schemas.microsoft.com/office/powerpoint/2010/main" val="2718853073"/>
      </p:ext>
    </p:extLst>
  </p:cSld>
  <p:clrMapOvr>
    <a:masterClrMapping/>
  </p:clrMapOvr>
  <mc:AlternateContent xmlns:mc="http://schemas.openxmlformats.org/markup-compatibility/2006" xmlns:p14="http://schemas.microsoft.com/office/powerpoint/2010/main">
    <mc:Choice Requires="p14">
      <p:transition spd="slow" p14:dur="800">
        <p:diamond/>
      </p:transition>
    </mc:Choice>
    <mc:Fallback xmlns="">
      <p:transition spd="slow">
        <p:diamond/>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641268"/>
            <a:ext cx="10515600" cy="5535695"/>
          </a:xfrm>
        </p:spPr>
        <p:txBody>
          <a:bodyPr>
            <a:normAutofit fontScale="92500" lnSpcReduction="20000"/>
          </a:bodyPr>
          <a:lstStyle/>
          <a:p>
            <a:pPr marL="0" indent="0">
              <a:buNone/>
            </a:pPr>
            <a:r>
              <a:rPr lang="en-US" b="1" dirty="0"/>
              <a:t>Floating Production Systems</a:t>
            </a:r>
            <a:endParaRPr lang="en-US" dirty="0"/>
          </a:p>
          <a:p>
            <a:pPr>
              <a:buFont typeface="Wingdings" panose="05000000000000000000" pitchFamily="2" charset="2"/>
              <a:buChar char="Ø"/>
            </a:pPr>
            <a:r>
              <a:rPr lang="en-US" dirty="0"/>
              <a:t>The FPSO Systems are floating vessels used in the offshore oil and gas industry for production of crude oil, storage and offloading of distilled product from crude raw material, through cargo containers or pipelines built underwater. </a:t>
            </a:r>
          </a:p>
          <a:p>
            <a:pPr>
              <a:buFont typeface="Wingdings" panose="05000000000000000000" pitchFamily="2" charset="2"/>
              <a:buChar char="Ø"/>
            </a:pPr>
            <a:r>
              <a:rPr lang="en-US" dirty="0"/>
              <a:t>They are anchored to a number of mooring systems which holds it in place with the capacity to allow it to rotate freely in order to adapt to changing weather conditions. </a:t>
            </a:r>
          </a:p>
          <a:p>
            <a:pPr>
              <a:buFont typeface="Wingdings" panose="05000000000000000000" pitchFamily="2" charset="2"/>
              <a:buChar char="Ø"/>
            </a:pPr>
            <a:r>
              <a:rPr lang="en-US" dirty="0"/>
              <a:t>It gathers hydrocarbon through subsea wells which are transported up in-field pipelines to the vessel’s turrets and onwards to the Floating Production System’s surface where the processing paraphernalia is situated. </a:t>
            </a:r>
          </a:p>
          <a:p>
            <a:pPr>
              <a:buFont typeface="Wingdings" panose="05000000000000000000" pitchFamily="2" charset="2"/>
              <a:buChar char="Ø"/>
            </a:pPr>
            <a:r>
              <a:rPr lang="en-US" dirty="0"/>
              <a:t>The oil then processed is either transferred through a loading hose to shuttle tankers, other vessels or pipelines while gas is usually transferred to shore by pipelines, injected into a reservoir to store and save it when it cannot be transferred to shore or re-injected into the field to boost production. </a:t>
            </a:r>
          </a:p>
        </p:txBody>
      </p:sp>
    </p:spTree>
    <p:extLst>
      <p:ext uri="{BB962C8B-B14F-4D97-AF65-F5344CB8AC3E}">
        <p14:creationId xmlns:p14="http://schemas.microsoft.com/office/powerpoint/2010/main" val="2061182997"/>
      </p:ext>
    </p:extLst>
  </p:cSld>
  <p:clrMapOvr>
    <a:masterClrMapping/>
  </p:clrMapOvr>
  <mc:AlternateContent xmlns:mc="http://schemas.openxmlformats.org/markup-compatibility/2006" xmlns:p14="http://schemas.microsoft.com/office/powerpoint/2010/main">
    <mc:Choice Requires="p14">
      <p:transition spd="slow" p14:dur="800">
        <p:diamond/>
      </p:transition>
    </mc:Choice>
    <mc:Fallback xmlns="">
      <p:transition spd="slow">
        <p:diamond/>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688769"/>
            <a:ext cx="10515600" cy="5652654"/>
          </a:xfrm>
          <a:gradFill>
            <a:gsLst>
              <a:gs pos="0">
                <a:schemeClr val="accent1">
                  <a:lumMod val="5000"/>
                  <a:lumOff val="95000"/>
                </a:schemeClr>
              </a:gs>
              <a:gs pos="47000">
                <a:schemeClr val="accent1">
                  <a:lumMod val="45000"/>
                  <a:lumOff val="55000"/>
                </a:schemeClr>
              </a:gs>
              <a:gs pos="61000">
                <a:schemeClr val="accent1">
                  <a:lumMod val="45000"/>
                  <a:lumOff val="55000"/>
                </a:schemeClr>
              </a:gs>
              <a:gs pos="79000">
                <a:schemeClr val="accent1">
                  <a:lumMod val="30000"/>
                  <a:lumOff val="70000"/>
                </a:schemeClr>
              </a:gs>
            </a:gsLst>
            <a:lin ang="5400000" scaled="1"/>
          </a:gradFill>
        </p:spPr>
        <p:txBody>
          <a:bodyPr>
            <a:normAutofit fontScale="92500"/>
          </a:bodyPr>
          <a:lstStyle/>
          <a:p>
            <a:pPr>
              <a:buFont typeface="Wingdings" panose="05000000000000000000" pitchFamily="2" charset="2"/>
              <a:buChar char="Ø"/>
            </a:pPr>
            <a:r>
              <a:rPr lang="en-US" dirty="0"/>
              <a:t>The FPSO System is suitable for deep water and ultra-deep water fields. </a:t>
            </a:r>
          </a:p>
          <a:p>
            <a:pPr>
              <a:buFont typeface="Wingdings" panose="05000000000000000000" pitchFamily="2" charset="2"/>
              <a:buChar char="Ø"/>
            </a:pPr>
            <a:r>
              <a:rPr lang="en-US" dirty="0"/>
              <a:t>It is used on more than 120 offshore fields and about one quarter of the units are operating off Northern Europe, Brazil and others are mostly in the Gulf of Mexico, off China-Southeast, Asia, West Africa and Australia. </a:t>
            </a:r>
          </a:p>
          <a:p>
            <a:pPr>
              <a:buFont typeface="Wingdings" panose="05000000000000000000" pitchFamily="2" charset="2"/>
              <a:buChar char="Ø"/>
            </a:pPr>
            <a:r>
              <a:rPr lang="en-US" dirty="0"/>
              <a:t> The FPSO System is an environmental friendly innovative measure which was introduced in the 1970s in a bid to protect the environment from hazardous and harmful chemical substances that results from the production/processing of hydrocarbon petroleum products and to minimize and fundamentally avert any unwanted discharges and spillage. </a:t>
            </a:r>
          </a:p>
          <a:p>
            <a:pPr>
              <a:buFont typeface="Wingdings" panose="05000000000000000000" pitchFamily="2" charset="2"/>
              <a:buChar char="Ø"/>
            </a:pPr>
            <a:r>
              <a:rPr lang="en-US" dirty="0"/>
              <a:t>They have been successfully utilized for almost five decades and are well fitted with advanced technological equipment and facilities for the production of crude oil (extracted from the earth’s sedimentary basins), storage and transmission of the refined products through pipelines to tank farms or tanker vessels. </a:t>
            </a:r>
            <a:endParaRPr lang="en-US" sz="2400" b="1" dirty="0"/>
          </a:p>
        </p:txBody>
      </p:sp>
    </p:spTree>
    <p:extLst>
      <p:ext uri="{BB962C8B-B14F-4D97-AF65-F5344CB8AC3E}">
        <p14:creationId xmlns:p14="http://schemas.microsoft.com/office/powerpoint/2010/main" val="3068860529"/>
      </p:ext>
    </p:extLst>
  </p:cSld>
  <p:clrMapOvr>
    <a:masterClrMapping/>
  </p:clrMapOvr>
  <mc:AlternateContent xmlns:mc="http://schemas.openxmlformats.org/markup-compatibility/2006" xmlns:p14="http://schemas.microsoft.com/office/powerpoint/2010/main">
    <mc:Choice Requires="p14">
      <p:transition spd="slow" p14:dur="800">
        <p:diamond/>
      </p:transition>
    </mc:Choice>
    <mc:Fallback xmlns="">
      <p:transition spd="slow">
        <p:diamond/>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676894"/>
            <a:ext cx="10515600" cy="5500069"/>
          </a:xfrm>
        </p:spPr>
        <p:txBody>
          <a:bodyPr>
            <a:normAutofit/>
          </a:bodyPr>
          <a:lstStyle/>
          <a:p>
            <a:pPr>
              <a:buFont typeface="Wingdings" panose="05000000000000000000" pitchFamily="2" charset="2"/>
              <a:buChar char="Ø"/>
            </a:pPr>
            <a:r>
              <a:rPr lang="en-US" dirty="0"/>
              <a:t>The FPSO System is unlike the traditional fixed oil production platform which is marred with environmental degradation which often lead to the discharge of by-products and chemicals from the drilling paraphernalia into the environment. </a:t>
            </a:r>
          </a:p>
          <a:p>
            <a:pPr>
              <a:buFont typeface="Wingdings" panose="05000000000000000000" pitchFamily="2" charset="2"/>
              <a:buChar char="Ø"/>
            </a:pPr>
            <a:r>
              <a:rPr lang="en-US" dirty="0"/>
              <a:t>Associated gas discovered in the process of exploration were flared rather than been re-injected into the ground and as such significant amount of several poisonous chemicals such as nitrogen dioxides, </a:t>
            </a:r>
            <a:r>
              <a:rPr lang="en-US" dirty="0" err="1"/>
              <a:t>sulphur</a:t>
            </a:r>
            <a:r>
              <a:rPr lang="en-US" dirty="0"/>
              <a:t> dioxide, benzene, toluene, hydrogen </a:t>
            </a:r>
            <a:r>
              <a:rPr lang="en-US" dirty="0" err="1"/>
              <a:t>sulphide</a:t>
            </a:r>
            <a:r>
              <a:rPr lang="en-US" dirty="0"/>
              <a:t> among others are released into the environment and this has gravely contributed to global warming and climate change. </a:t>
            </a:r>
          </a:p>
          <a:p>
            <a:pPr>
              <a:buFont typeface="Wingdings" panose="05000000000000000000" pitchFamily="2" charset="2"/>
              <a:buChar char="Ø"/>
            </a:pPr>
            <a:r>
              <a:rPr lang="en-US" dirty="0"/>
              <a:t>The FPSO System has proven to be a reliable and cost-effective solution for the development of offshore fields in deep waters of more than 1,000m depth. </a:t>
            </a:r>
            <a:endParaRPr lang="en-US" sz="2400" dirty="0"/>
          </a:p>
          <a:p>
            <a:pPr marL="682625" indent="-457200">
              <a:buFont typeface="Wingdings" panose="05000000000000000000" pitchFamily="2" charset="2"/>
              <a:buChar char="ü"/>
            </a:pPr>
            <a:endParaRPr lang="en-US" sz="2400" dirty="0">
              <a:latin typeface="Times New Roman" panose="02020603050405020304" pitchFamily="18" charset="0"/>
              <a:cs typeface="Times New Roman" panose="02020603050405020304" pitchFamily="18" charset="0"/>
            </a:endParaRPr>
          </a:p>
          <a:p>
            <a:endParaRPr lang="en-US" dirty="0"/>
          </a:p>
        </p:txBody>
      </p:sp>
    </p:spTree>
    <p:extLst>
      <p:ext uri="{BB962C8B-B14F-4D97-AF65-F5344CB8AC3E}">
        <p14:creationId xmlns:p14="http://schemas.microsoft.com/office/powerpoint/2010/main" val="3636927432"/>
      </p:ext>
    </p:extLst>
  </p:cSld>
  <p:clrMapOvr>
    <a:masterClrMapping/>
  </p:clrMapOvr>
  <mc:AlternateContent xmlns:mc="http://schemas.openxmlformats.org/markup-compatibility/2006" xmlns:p14="http://schemas.microsoft.com/office/powerpoint/2010/main">
    <mc:Choice Requires="p14">
      <p:transition spd="slow" p14:dur="800">
        <p:diamond/>
      </p:transition>
    </mc:Choice>
    <mc:Fallback xmlns="">
      <p:transition spd="slow">
        <p:diamond/>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579863"/>
            <a:ext cx="10515600" cy="5597100"/>
          </a:xfrm>
        </p:spPr>
        <p:txBody>
          <a:bodyPr>
            <a:normAutofit fontScale="92500" lnSpcReduction="20000"/>
          </a:bodyPr>
          <a:lstStyle/>
          <a:p>
            <a:pPr>
              <a:buFont typeface="Wingdings" panose="05000000000000000000" pitchFamily="2" charset="2"/>
              <a:buChar char="Ø"/>
            </a:pPr>
            <a:r>
              <a:rPr lang="en-US" dirty="0"/>
              <a:t>There are variants of Floating Production Systems and each of these platforms has unique advantages and disadvantages that drive their popularity. </a:t>
            </a:r>
          </a:p>
          <a:p>
            <a:pPr>
              <a:buFont typeface="Wingdings" panose="05000000000000000000" pitchFamily="2" charset="2"/>
              <a:buChar char="Ø"/>
            </a:pPr>
            <a:r>
              <a:rPr lang="en-US" dirty="0"/>
              <a:t>These Platforms are as follows:</a:t>
            </a:r>
          </a:p>
          <a:p>
            <a:pPr marL="512763" lvl="0" indent="-277813">
              <a:buFont typeface="Wingdings" panose="05000000000000000000" pitchFamily="2" charset="2"/>
              <a:buChar char="ü"/>
            </a:pPr>
            <a:r>
              <a:rPr lang="en-US" dirty="0"/>
              <a:t>Floating Production Storage and Offloading Vessel which serves both as a petroleum processing and storage facility for produced hydrocarbons. This is the most popular of all floating production systems.</a:t>
            </a:r>
          </a:p>
          <a:p>
            <a:pPr marL="512763" lvl="0" indent="-277813">
              <a:buFont typeface="Wingdings" panose="05000000000000000000" pitchFamily="2" charset="2"/>
              <a:buChar char="ü"/>
            </a:pPr>
            <a:r>
              <a:rPr lang="en-US" dirty="0"/>
              <a:t>Tension Leg Platforms are attached to the seabed by vertical members called tendons and its motion characteristics allows wells to be completed on its deck.</a:t>
            </a:r>
          </a:p>
          <a:p>
            <a:pPr marL="512763" indent="-277813">
              <a:buFont typeface="Wingdings" panose="05000000000000000000" pitchFamily="2" charset="2"/>
              <a:buChar char="ü"/>
            </a:pPr>
            <a:r>
              <a:rPr lang="en-US" dirty="0"/>
              <a:t>Production Semisubmersibles</a:t>
            </a:r>
            <a:endParaRPr lang="en-US" sz="2600" dirty="0">
              <a:cs typeface="Times New Roman" panose="02020603050405020304" pitchFamily="18" charset="0"/>
            </a:endParaRPr>
          </a:p>
          <a:p>
            <a:pPr marL="569913" indent="-344488">
              <a:buFont typeface="Wingdings" panose="05000000000000000000" pitchFamily="2" charset="2"/>
              <a:buChar char="ü"/>
            </a:pPr>
            <a:r>
              <a:rPr lang="en-US" dirty="0"/>
              <a:t>Spar platform, or deep-draft caisson vessel (DDCV) which has a deeply submerged, spar-shaped hull and a deck structure. </a:t>
            </a:r>
          </a:p>
          <a:p>
            <a:pPr marL="569913" indent="-344488">
              <a:buFont typeface="Wingdings" panose="05000000000000000000" pitchFamily="2" charset="2"/>
              <a:buChar char="ü"/>
            </a:pPr>
            <a:r>
              <a:rPr lang="en-US" dirty="0"/>
              <a:t>Just like Tension Leg Platform, it is possible to put Christmas trees of wells on the platform deck, and like FPSO, oil storage capability can be incorporated in the hull, making this type attractive at isolated deep water locations</a:t>
            </a:r>
            <a:endParaRPr lang="en-US" sz="2600" dirty="0">
              <a:latin typeface="Times New Roman" panose="02020603050405020304" pitchFamily="18" charset="0"/>
              <a:cs typeface="Times New Roman" panose="02020603050405020304" pitchFamily="18" charset="0"/>
            </a:endParaRPr>
          </a:p>
          <a:p>
            <a:pPr marL="569913" indent="-344488">
              <a:buFont typeface="Wingdings" panose="05000000000000000000" pitchFamily="2" charset="2"/>
              <a:buChar char="ü"/>
            </a:pPr>
            <a:endParaRPr lang="en-US" sz="2600" dirty="0"/>
          </a:p>
          <a:p>
            <a:endParaRPr lang="en-US" dirty="0"/>
          </a:p>
        </p:txBody>
      </p:sp>
    </p:spTree>
    <p:extLst>
      <p:ext uri="{BB962C8B-B14F-4D97-AF65-F5344CB8AC3E}">
        <p14:creationId xmlns:p14="http://schemas.microsoft.com/office/powerpoint/2010/main" val="467890363"/>
      </p:ext>
    </p:extLst>
  </p:cSld>
  <p:clrMapOvr>
    <a:masterClrMapping/>
  </p:clrMapOvr>
  <mc:AlternateContent xmlns:mc="http://schemas.openxmlformats.org/markup-compatibility/2006" xmlns:p14="http://schemas.microsoft.com/office/powerpoint/2010/main">
    <mc:Choice Requires="p14">
      <p:transition spd="slow" p14:dur="800">
        <p:diamond/>
      </p:transition>
    </mc:Choice>
    <mc:Fallback xmlns="">
      <p:transition spd="slow">
        <p:diamond/>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646771"/>
            <a:ext cx="10515600" cy="5530192"/>
          </a:xfrm>
        </p:spPr>
        <p:txBody>
          <a:bodyPr>
            <a:normAutofit/>
          </a:bodyPr>
          <a:lstStyle/>
          <a:p>
            <a:pPr marL="0" indent="0">
              <a:buNone/>
            </a:pPr>
            <a:r>
              <a:rPr lang="en-GB" b="1" dirty="0"/>
              <a:t>Advantages of Floating Production Systems</a:t>
            </a:r>
            <a:endParaRPr lang="en-US" b="1" dirty="0"/>
          </a:p>
          <a:p>
            <a:pPr>
              <a:buFont typeface="Wingdings" panose="05000000000000000000" pitchFamily="2" charset="2"/>
              <a:buChar char="Ø"/>
            </a:pPr>
            <a:r>
              <a:rPr lang="en-US" dirty="0"/>
              <a:t>The oil and gas exploration and production activities in deep sea are now on a steady increase globally. </a:t>
            </a:r>
          </a:p>
          <a:p>
            <a:pPr>
              <a:buFont typeface="Wingdings" panose="05000000000000000000" pitchFamily="2" charset="2"/>
              <a:buChar char="Ø"/>
            </a:pPr>
            <a:r>
              <a:rPr lang="en-US" dirty="0"/>
              <a:t>The benefits of the Floating Production Systems are as follows:</a:t>
            </a:r>
          </a:p>
          <a:p>
            <a:pPr marL="568325" lvl="0" indent="-277813">
              <a:buFont typeface="Wingdings" panose="05000000000000000000" pitchFamily="2" charset="2"/>
              <a:buChar char="ü"/>
            </a:pPr>
            <a:r>
              <a:rPr lang="en-US" dirty="0"/>
              <a:t>They can be safely utilized in ultra- deep water. For instance, a number of fields in the ultra-deep water of the Gulf of Mexico which are remote from existing pipeline infrastructure can utilize the advantage of floating production systems rather than the use of shuttle tankers as a transport solution for transporting oil produced on the Fields in the Gulf of Mexico.</a:t>
            </a:r>
          </a:p>
          <a:p>
            <a:pPr marL="568325" indent="-277813">
              <a:buFont typeface="Wingdings" panose="05000000000000000000" pitchFamily="2" charset="2"/>
              <a:buChar char="ü"/>
            </a:pPr>
            <a:r>
              <a:rPr lang="en-US" dirty="0"/>
              <a:t>They are useful in developing fields which would otherwise have been economically off limits to fixed platforms. </a:t>
            </a:r>
            <a:endParaRPr lang="en-US" sz="2400" dirty="0"/>
          </a:p>
          <a:p>
            <a:pPr marL="0" indent="0">
              <a:buNone/>
            </a:pPr>
            <a:endParaRPr lang="en-US" dirty="0"/>
          </a:p>
        </p:txBody>
      </p:sp>
    </p:spTree>
    <p:extLst>
      <p:ext uri="{BB962C8B-B14F-4D97-AF65-F5344CB8AC3E}">
        <p14:creationId xmlns:p14="http://schemas.microsoft.com/office/powerpoint/2010/main" val="891137497"/>
      </p:ext>
    </p:extLst>
  </p:cSld>
  <p:clrMapOvr>
    <a:masterClrMapping/>
  </p:clrMapOvr>
  <mc:AlternateContent xmlns:mc="http://schemas.openxmlformats.org/markup-compatibility/2006" xmlns:p14="http://schemas.microsoft.com/office/powerpoint/2010/main">
    <mc:Choice Requires="p14">
      <p:transition spd="slow" p14:dur="800">
        <p:diamond/>
      </p:transition>
    </mc:Choice>
    <mc:Fallback xmlns="">
      <p:transition spd="slow">
        <p:diamond/>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680224"/>
            <a:ext cx="10515600" cy="5496739"/>
          </a:xfrm>
        </p:spPr>
        <p:txBody>
          <a:bodyPr>
            <a:normAutofit/>
          </a:bodyPr>
          <a:lstStyle/>
          <a:p>
            <a:pPr marL="457200" lvl="0" indent="-222250">
              <a:buFont typeface="Wingdings" panose="05000000000000000000" pitchFamily="2" charset="2"/>
              <a:buChar char="ü"/>
            </a:pPr>
            <a:r>
              <a:rPr lang="en-US" sz="3000" dirty="0"/>
              <a:t>They are easy to remove and re-use as they can be disconnected from their moorings after use.</a:t>
            </a:r>
          </a:p>
          <a:p>
            <a:pPr marL="457200" indent="-222250">
              <a:buFont typeface="Wingdings" panose="05000000000000000000" pitchFamily="2" charset="2"/>
              <a:buChar char="ü"/>
            </a:pPr>
            <a:r>
              <a:rPr lang="en-US" sz="3000" dirty="0"/>
              <a:t> They are cheaper as they are detachable and reusable for another field. Hence, the value is retained unlike the fixed Platforms which require huge capital expenditure and engagement of professional experts for its decommissioning which may entail leaving behind some disused steel at sea and this poses danger to safety of navigation. </a:t>
            </a:r>
          </a:p>
          <a:p>
            <a:pPr marL="457200" indent="-222250">
              <a:buFont typeface="Wingdings" panose="05000000000000000000" pitchFamily="2" charset="2"/>
              <a:buChar char="ü"/>
            </a:pPr>
            <a:r>
              <a:rPr lang="en-US" sz="3000" dirty="0"/>
              <a:t> They are adapted to suit water depths and adverse weather conditions (cyclones and hurricanes inclusive). Hence, it is possible to drill in the harshest weather conditions once the system is so adapted. </a:t>
            </a:r>
          </a:p>
          <a:p>
            <a:pPr>
              <a:buFont typeface="Wingdings" panose="05000000000000000000" pitchFamily="2" charset="2"/>
              <a:buChar char="ü"/>
            </a:pPr>
            <a:endParaRPr lang="en-US" sz="2400" dirty="0"/>
          </a:p>
        </p:txBody>
      </p:sp>
    </p:spTree>
    <p:extLst>
      <p:ext uri="{BB962C8B-B14F-4D97-AF65-F5344CB8AC3E}">
        <p14:creationId xmlns:p14="http://schemas.microsoft.com/office/powerpoint/2010/main" val="617554376"/>
      </p:ext>
    </p:extLst>
  </p:cSld>
  <p:clrMapOvr>
    <a:masterClrMapping/>
  </p:clrMapOvr>
  <mc:AlternateContent xmlns:mc="http://schemas.openxmlformats.org/markup-compatibility/2006" xmlns:p14="http://schemas.microsoft.com/office/powerpoint/2010/main">
    <mc:Choice Requires="p14">
      <p:transition spd="slow" p14:dur="800">
        <p:diamond/>
      </p:transition>
    </mc:Choice>
    <mc:Fallback xmlns="">
      <p:transition spd="slow">
        <p:diamond/>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914399"/>
            <a:ext cx="10515600" cy="5262563"/>
          </a:xfrm>
        </p:spPr>
        <p:txBody>
          <a:bodyPr>
            <a:normAutofit/>
          </a:bodyPr>
          <a:lstStyle/>
          <a:p>
            <a:pPr marL="457200" lvl="0" indent="-222250">
              <a:buFont typeface="Wingdings" panose="05000000000000000000" pitchFamily="2" charset="2"/>
              <a:buChar char="ü"/>
            </a:pPr>
            <a:r>
              <a:rPr lang="en-US" sz="3200" dirty="0"/>
              <a:t>The environmental effects or impacts are not appalling as they are not permanently affixed to an area. </a:t>
            </a:r>
          </a:p>
          <a:p>
            <a:pPr marL="457200" lvl="0" indent="-222250">
              <a:buFont typeface="Wingdings" panose="05000000000000000000" pitchFamily="2" charset="2"/>
              <a:buChar char="ü"/>
            </a:pPr>
            <a:r>
              <a:rPr lang="en-US" sz="3200" dirty="0"/>
              <a:t>After exhaustion of the resources, they can be relocated and marine life in that area will gradually regain balance.</a:t>
            </a:r>
          </a:p>
          <a:p>
            <a:pPr marL="457200" indent="-222250">
              <a:buFont typeface="Wingdings" panose="05000000000000000000" pitchFamily="2" charset="2"/>
              <a:buChar char="ü"/>
            </a:pPr>
            <a:r>
              <a:rPr lang="en-US" sz="3200" dirty="0"/>
              <a:t> Negative environmental impact which may affect marine life (such as spillage during leaks from wear and tear or pipeline vandalism from saboteurs or rebel groups) is reduced as it dispenses with the need to build, inspect, maintain and repair pipelines</a:t>
            </a:r>
            <a:r>
              <a:rPr lang="en-US" dirty="0"/>
              <a:t>.</a:t>
            </a:r>
            <a:endParaRPr lang="en-US" sz="2400" dirty="0"/>
          </a:p>
          <a:p>
            <a:pPr marL="688975" indent="-463550" algn="just">
              <a:buFont typeface="Wingdings" panose="05000000000000000000" pitchFamily="2" charset="2"/>
              <a:buChar char="ü"/>
            </a:pPr>
            <a:endParaRPr lang="en-US" sz="2400" dirty="0"/>
          </a:p>
          <a:p>
            <a:pPr marL="0" indent="0">
              <a:buNone/>
            </a:pPr>
            <a:endParaRPr lang="en-US" sz="2400" dirty="0"/>
          </a:p>
        </p:txBody>
      </p:sp>
    </p:spTree>
    <p:extLst>
      <p:ext uri="{BB962C8B-B14F-4D97-AF65-F5344CB8AC3E}">
        <p14:creationId xmlns:p14="http://schemas.microsoft.com/office/powerpoint/2010/main" val="3303066538"/>
      </p:ext>
    </p:extLst>
  </p:cSld>
  <p:clrMapOvr>
    <a:masterClrMapping/>
  </p:clrMapOvr>
  <mc:AlternateContent xmlns:mc="http://schemas.openxmlformats.org/markup-compatibility/2006" xmlns:p14="http://schemas.microsoft.com/office/powerpoint/2010/main">
    <mc:Choice Requires="p14">
      <p:transition spd="slow" p14:dur="800">
        <p:diamond/>
      </p:transition>
    </mc:Choice>
    <mc:Fallback xmlns="">
      <p:transition spd="slow">
        <p:diamond/>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1089</TotalTime>
  <Words>1925</Words>
  <Application>Microsoft Office PowerPoint</Application>
  <PresentationFormat>Widescreen</PresentationFormat>
  <Paragraphs>107</Paragraphs>
  <Slides>21</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21</vt:i4>
      </vt:variant>
    </vt:vector>
  </HeadingPairs>
  <TitlesOfParts>
    <vt:vector size="29" baseType="lpstr">
      <vt:lpstr>Adobe Caslon Pro Bold</vt:lpstr>
      <vt:lpstr>Arial</vt:lpstr>
      <vt:lpstr>Bradley Hand ITC</vt:lpstr>
      <vt:lpstr>Calibri</vt:lpstr>
      <vt:lpstr>Calibri Light</vt:lpstr>
      <vt:lpstr>Times New Roman</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user</dc:creator>
  <cp:lastModifiedBy>user</cp:lastModifiedBy>
  <cp:revision>70</cp:revision>
  <cp:lastPrinted>2017-04-10T15:53:57Z</cp:lastPrinted>
  <dcterms:created xsi:type="dcterms:W3CDTF">2017-04-07T16:09:37Z</dcterms:created>
  <dcterms:modified xsi:type="dcterms:W3CDTF">2017-04-25T21:45:05Z</dcterms:modified>
</cp:coreProperties>
</file>