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 id="2147483722" r:id="rId2"/>
  </p:sldMasterIdLst>
  <p:notesMasterIdLst>
    <p:notesMasterId r:id="rId46"/>
  </p:notesMasterIdLst>
  <p:sldIdLst>
    <p:sldId id="285" r:id="rId3"/>
    <p:sldId id="364" r:id="rId4"/>
    <p:sldId id="311" r:id="rId5"/>
    <p:sldId id="340" r:id="rId6"/>
    <p:sldId id="312" r:id="rId7"/>
    <p:sldId id="313" r:id="rId8"/>
    <p:sldId id="372" r:id="rId9"/>
    <p:sldId id="315" r:id="rId10"/>
    <p:sldId id="363" r:id="rId11"/>
    <p:sldId id="317" r:id="rId12"/>
    <p:sldId id="373" r:id="rId13"/>
    <p:sldId id="365" r:id="rId14"/>
    <p:sldId id="366" r:id="rId15"/>
    <p:sldId id="374" r:id="rId16"/>
    <p:sldId id="367" r:id="rId17"/>
    <p:sldId id="386" r:id="rId18"/>
    <p:sldId id="387" r:id="rId19"/>
    <p:sldId id="388" r:id="rId20"/>
    <p:sldId id="389" r:id="rId21"/>
    <p:sldId id="390" r:id="rId22"/>
    <p:sldId id="391" r:id="rId23"/>
    <p:sldId id="392" r:id="rId24"/>
    <p:sldId id="417" r:id="rId25"/>
    <p:sldId id="393" r:id="rId26"/>
    <p:sldId id="394" r:id="rId27"/>
    <p:sldId id="395" r:id="rId28"/>
    <p:sldId id="396" r:id="rId29"/>
    <p:sldId id="397" r:id="rId30"/>
    <p:sldId id="398" r:id="rId31"/>
    <p:sldId id="399" r:id="rId32"/>
    <p:sldId id="401" r:id="rId33"/>
    <p:sldId id="403" r:id="rId34"/>
    <p:sldId id="423" r:id="rId35"/>
    <p:sldId id="424" r:id="rId36"/>
    <p:sldId id="418" r:id="rId37"/>
    <p:sldId id="404" r:id="rId38"/>
    <p:sldId id="422" r:id="rId39"/>
    <p:sldId id="406" r:id="rId40"/>
    <p:sldId id="416" r:id="rId41"/>
    <p:sldId id="415" r:id="rId42"/>
    <p:sldId id="419" r:id="rId43"/>
    <p:sldId id="420" r:id="rId44"/>
    <p:sldId id="350" r:id="rId45"/>
  </p:sldIdLst>
  <p:sldSz cx="9144000" cy="6858000" type="screen4x3"/>
  <p:notesSz cx="6858000" cy="9947275"/>
  <p:defaultTextStyle>
    <a:defPPr>
      <a:defRPr lang="en-US"/>
    </a:defPPr>
    <a:lvl1pPr algn="l" rtl="0" eaLnBrk="0" fontAlgn="base" hangingPunct="0">
      <a:spcBef>
        <a:spcPct val="0"/>
      </a:spcBef>
      <a:spcAft>
        <a:spcPct val="0"/>
      </a:spcAft>
      <a:defRPr sz="2000" kern="1200">
        <a:solidFill>
          <a:schemeClr val="tx1"/>
        </a:solidFill>
        <a:latin typeface="Tahoma" pitchFamily="34" charset="0"/>
        <a:ea typeface="+mn-ea"/>
        <a:cs typeface="+mn-cs"/>
      </a:defRPr>
    </a:lvl1pPr>
    <a:lvl2pPr marL="457200" algn="l" rtl="0" eaLnBrk="0" fontAlgn="base" hangingPunct="0">
      <a:spcBef>
        <a:spcPct val="0"/>
      </a:spcBef>
      <a:spcAft>
        <a:spcPct val="0"/>
      </a:spcAft>
      <a:defRPr sz="2000" kern="1200">
        <a:solidFill>
          <a:schemeClr val="tx1"/>
        </a:solidFill>
        <a:latin typeface="Tahoma" pitchFamily="34" charset="0"/>
        <a:ea typeface="+mn-ea"/>
        <a:cs typeface="+mn-cs"/>
      </a:defRPr>
    </a:lvl2pPr>
    <a:lvl3pPr marL="914400" algn="l" rtl="0" eaLnBrk="0" fontAlgn="base" hangingPunct="0">
      <a:spcBef>
        <a:spcPct val="0"/>
      </a:spcBef>
      <a:spcAft>
        <a:spcPct val="0"/>
      </a:spcAft>
      <a:defRPr sz="2000"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Tahoma" pitchFamily="34" charset="0"/>
        <a:ea typeface="+mn-ea"/>
        <a:cs typeface="+mn-cs"/>
      </a:defRPr>
    </a:lvl5pPr>
    <a:lvl6pPr marL="2286000" algn="l" defTabSz="914400" rtl="0" eaLnBrk="1" latinLnBrk="0" hangingPunct="1">
      <a:defRPr sz="2000" kern="1200">
        <a:solidFill>
          <a:schemeClr val="tx1"/>
        </a:solidFill>
        <a:latin typeface="Tahoma" pitchFamily="34" charset="0"/>
        <a:ea typeface="+mn-ea"/>
        <a:cs typeface="+mn-cs"/>
      </a:defRPr>
    </a:lvl6pPr>
    <a:lvl7pPr marL="2743200" algn="l" defTabSz="914400" rtl="0" eaLnBrk="1" latinLnBrk="0" hangingPunct="1">
      <a:defRPr sz="2000" kern="1200">
        <a:solidFill>
          <a:schemeClr val="tx1"/>
        </a:solidFill>
        <a:latin typeface="Tahoma" pitchFamily="34" charset="0"/>
        <a:ea typeface="+mn-ea"/>
        <a:cs typeface="+mn-cs"/>
      </a:defRPr>
    </a:lvl7pPr>
    <a:lvl8pPr marL="3200400" algn="l" defTabSz="914400" rtl="0" eaLnBrk="1" latinLnBrk="0" hangingPunct="1">
      <a:defRPr sz="2000" kern="1200">
        <a:solidFill>
          <a:schemeClr val="tx1"/>
        </a:solidFill>
        <a:latin typeface="Tahoma" pitchFamily="34" charset="0"/>
        <a:ea typeface="+mn-ea"/>
        <a:cs typeface="+mn-cs"/>
      </a:defRPr>
    </a:lvl8pPr>
    <a:lvl9pPr marL="3657600" algn="l" defTabSz="914400" rtl="0" eaLnBrk="1" latinLnBrk="0" hangingPunct="1">
      <a:defRPr sz="2000" kern="1200">
        <a:solidFill>
          <a:schemeClr val="tx1"/>
        </a:solidFill>
        <a:latin typeface="Tahoma" pitchFamily="34" charset="0"/>
        <a:ea typeface="+mn-ea"/>
        <a:cs typeface="+mn-cs"/>
      </a:defRPr>
    </a:lvl9pPr>
  </p:defaultTextStyle>
  <p:extLst>
    <p:ext uri="{521415D9-36F7-43E2-AB2F-B90AF26B5E84}">
      <p14:sectionLst xmlns:p14="http://schemas.microsoft.com/office/powerpoint/2010/main">
        <p14:section name="Default Section" id="{57853EF2-DCA7-4733-93D2-EF74B5538267}">
          <p14:sldIdLst>
            <p14:sldId id="285"/>
            <p14:sldId id="364"/>
            <p14:sldId id="311"/>
            <p14:sldId id="340"/>
            <p14:sldId id="312"/>
            <p14:sldId id="313"/>
            <p14:sldId id="372"/>
            <p14:sldId id="315"/>
            <p14:sldId id="363"/>
            <p14:sldId id="317"/>
            <p14:sldId id="373"/>
            <p14:sldId id="365"/>
            <p14:sldId id="366"/>
            <p14:sldId id="374"/>
            <p14:sldId id="367"/>
            <p14:sldId id="386"/>
            <p14:sldId id="387"/>
            <p14:sldId id="388"/>
            <p14:sldId id="389"/>
          </p14:sldIdLst>
        </p14:section>
        <p14:section name="Untitled Section" id="{27350250-3790-4401-849C-9342F42F4A45}">
          <p14:sldIdLst>
            <p14:sldId id="390"/>
            <p14:sldId id="391"/>
            <p14:sldId id="392"/>
            <p14:sldId id="417"/>
            <p14:sldId id="393"/>
            <p14:sldId id="394"/>
            <p14:sldId id="395"/>
            <p14:sldId id="396"/>
            <p14:sldId id="397"/>
            <p14:sldId id="398"/>
            <p14:sldId id="399"/>
            <p14:sldId id="401"/>
            <p14:sldId id="403"/>
            <p14:sldId id="423"/>
            <p14:sldId id="424"/>
            <p14:sldId id="418"/>
            <p14:sldId id="404"/>
            <p14:sldId id="422"/>
            <p14:sldId id="406"/>
            <p14:sldId id="416"/>
            <p14:sldId id="415"/>
            <p14:sldId id="419"/>
            <p14:sldId id="420"/>
            <p14:sldId id="350"/>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DFF2D"/>
    <a:srgbClr val="FF99CC"/>
    <a:srgbClr val="66FFFF"/>
    <a:srgbClr val="FF33CC"/>
    <a:srgbClr val="00FF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2144" y="-3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62" name="Rectangle 2"/>
          <p:cNvSpPr>
            <a:spLocks noGrp="1" noChangeArrowheads="1"/>
          </p:cNvSpPr>
          <p:nvPr>
            <p:ph type="hdr" sz="quarter"/>
          </p:nvPr>
        </p:nvSpPr>
        <p:spPr bwMode="auto">
          <a:xfrm>
            <a:off x="0" y="0"/>
            <a:ext cx="2971800" cy="49736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45763" name="Rectangle 3"/>
          <p:cNvSpPr>
            <a:spLocks noGrp="1" noChangeArrowheads="1"/>
          </p:cNvSpPr>
          <p:nvPr>
            <p:ph type="dt" idx="1"/>
          </p:nvPr>
        </p:nvSpPr>
        <p:spPr bwMode="auto">
          <a:xfrm>
            <a:off x="3884613" y="0"/>
            <a:ext cx="2971800" cy="49736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9940" name="Rectangle 4"/>
          <p:cNvSpPr>
            <a:spLocks noGrp="1" noRot="1" noChangeAspect="1" noChangeArrowheads="1" noTextEdit="1"/>
          </p:cNvSpPr>
          <p:nvPr>
            <p:ph type="sldImg" idx="2"/>
          </p:nvPr>
        </p:nvSpPr>
        <p:spPr bwMode="auto">
          <a:xfrm>
            <a:off x="942975" y="746125"/>
            <a:ext cx="4972050" cy="3730625"/>
          </a:xfrm>
          <a:prstGeom prst="rect">
            <a:avLst/>
          </a:prstGeom>
          <a:noFill/>
          <a:ln w="9525">
            <a:solidFill>
              <a:srgbClr val="000000"/>
            </a:solidFill>
            <a:miter lim="800000"/>
            <a:headEnd/>
            <a:tailEnd/>
          </a:ln>
        </p:spPr>
      </p:sp>
      <p:sp>
        <p:nvSpPr>
          <p:cNvPr id="245765" name="Rectangle 5"/>
          <p:cNvSpPr>
            <a:spLocks noGrp="1" noChangeArrowheads="1"/>
          </p:cNvSpPr>
          <p:nvPr>
            <p:ph type="body" sz="quarter" idx="3"/>
          </p:nvPr>
        </p:nvSpPr>
        <p:spPr bwMode="auto">
          <a:xfrm>
            <a:off x="685800" y="4724956"/>
            <a:ext cx="5486400" cy="44762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45766" name="Rectangle 6"/>
          <p:cNvSpPr>
            <a:spLocks noGrp="1" noChangeArrowheads="1"/>
          </p:cNvSpPr>
          <p:nvPr>
            <p:ph type="ftr" sz="quarter" idx="4"/>
          </p:nvPr>
        </p:nvSpPr>
        <p:spPr bwMode="auto">
          <a:xfrm>
            <a:off x="0" y="9448185"/>
            <a:ext cx="2971800" cy="49736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45767" name="Rectangle 7"/>
          <p:cNvSpPr>
            <a:spLocks noGrp="1" noChangeArrowheads="1"/>
          </p:cNvSpPr>
          <p:nvPr>
            <p:ph type="sldNum" sz="quarter" idx="5"/>
          </p:nvPr>
        </p:nvSpPr>
        <p:spPr bwMode="auto">
          <a:xfrm>
            <a:off x="3884613" y="9448185"/>
            <a:ext cx="2971800" cy="49736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5651C894-6582-4D66-A0A7-AD12CDA58086}" type="slidenum">
              <a:rPr lang="en-US"/>
              <a:pPr>
                <a:defRPr/>
              </a:pPr>
              <a:t>‹#›</a:t>
            </a:fld>
            <a:endParaRPr lang="en-US"/>
          </a:p>
        </p:txBody>
      </p:sp>
    </p:spTree>
    <p:extLst>
      <p:ext uri="{BB962C8B-B14F-4D97-AF65-F5344CB8AC3E}">
        <p14:creationId xmlns:p14="http://schemas.microsoft.com/office/powerpoint/2010/main" val="38766652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5651C894-6582-4D66-A0A7-AD12CDA58086}" type="slidenum">
              <a:rPr lang="en-US" smtClean="0"/>
              <a:pPr>
                <a:defRPr/>
              </a:pPr>
              <a:t>21</a:t>
            </a:fld>
            <a:endParaRPr lang="en-US"/>
          </a:p>
        </p:txBody>
      </p:sp>
    </p:spTree>
    <p:extLst>
      <p:ext uri="{BB962C8B-B14F-4D97-AF65-F5344CB8AC3E}">
        <p14:creationId xmlns:p14="http://schemas.microsoft.com/office/powerpoint/2010/main" val="2875256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gd name="T0" fmla="*/ 0 w 5184"/>
                  <a:gd name="T1" fmla="*/ 3159 h 3159"/>
                  <a:gd name="T2" fmla="*/ 5200 w 5184"/>
                  <a:gd name="T3" fmla="*/ 3159 h 3159"/>
                  <a:gd name="T4" fmla="*/ 5200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endParaRPr lang="en-AU"/>
              </a:p>
            </p:txBody>
          </p:sp>
          <p:sp>
            <p:nvSpPr>
              <p:cNvPr id="17" name="Freeform 5"/>
              <p:cNvSpPr>
                <a:spLocks/>
              </p:cNvSpPr>
              <p:nvPr/>
            </p:nvSpPr>
            <p:spPr bwMode="hidden">
              <a:xfrm>
                <a:off x="0" y="1161"/>
                <a:ext cx="558" cy="3159"/>
              </a:xfrm>
              <a:custGeom>
                <a:avLst/>
                <a:gdLst>
                  <a:gd name="T0" fmla="*/ 0 w 556"/>
                  <a:gd name="T1" fmla="*/ 0 h 3159"/>
                  <a:gd name="T2" fmla="*/ 0 w 556"/>
                  <a:gd name="T3" fmla="*/ 3159 h 3159"/>
                  <a:gd name="T4" fmla="*/ 558 w 556"/>
                  <a:gd name="T5" fmla="*/ 3159 h 3159"/>
                  <a:gd name="T6" fmla="*/ 558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endParaRPr lang="en-AU"/>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a:p>
          </p:txBody>
        </p:sp>
        <p:sp>
          <p:nvSpPr>
            <p:cNvPr id="7" name="Freeform 7"/>
            <p:cNvSpPr>
              <a:spLocks/>
            </p:cNvSpPr>
            <p:nvPr/>
          </p:nvSpPr>
          <p:spPr bwMode="ltGray">
            <a:xfrm>
              <a:off x="767" y="1155"/>
              <a:ext cx="252" cy="12"/>
            </a:xfrm>
            <a:custGeom>
              <a:avLst/>
              <a:gdLst>
                <a:gd name="T0" fmla="*/ 252 w 251"/>
                <a:gd name="T1" fmla="*/ 0 h 12"/>
                <a:gd name="T2" fmla="*/ 0 w 251"/>
                <a:gd name="T3" fmla="*/ 0 h 12"/>
                <a:gd name="T4" fmla="*/ 0 w 251"/>
                <a:gd name="T5" fmla="*/ 12 h 12"/>
                <a:gd name="T6" fmla="*/ 252 w 251"/>
                <a:gd name="T7" fmla="*/ 12 h 12"/>
                <a:gd name="T8" fmla="*/ 252 w 251"/>
                <a:gd name="T9" fmla="*/ 0 h 12"/>
                <a:gd name="T10" fmla="*/ 252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endParaRPr lang="en-AU"/>
            </a:p>
          </p:txBody>
        </p:sp>
        <p:sp>
          <p:nvSpPr>
            <p:cNvPr id="8" name="Freeform 8"/>
            <p:cNvSpPr>
              <a:spLocks/>
            </p:cNvSpPr>
            <p:nvPr/>
          </p:nvSpPr>
          <p:spPr bwMode="ltGray">
            <a:xfrm>
              <a:off x="0" y="1155"/>
              <a:ext cx="351" cy="12"/>
            </a:xfrm>
            <a:custGeom>
              <a:avLst/>
              <a:gdLst>
                <a:gd name="T0" fmla="*/ 0 w 251"/>
                <a:gd name="T1" fmla="*/ 0 h 12"/>
                <a:gd name="T2" fmla="*/ 0 w 251"/>
                <a:gd name="T3" fmla="*/ 12 h 12"/>
                <a:gd name="T4" fmla="*/ 351 w 251"/>
                <a:gd name="T5" fmla="*/ 12 h 12"/>
                <a:gd name="T6" fmla="*/ 351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endParaRPr lang="en-AU"/>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endParaRPr lang="en-AU"/>
              </a:p>
            </p:txBody>
          </p:sp>
          <p:sp>
            <p:nvSpPr>
              <p:cNvPr id="11" name="Freeform 11"/>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endParaRPr lang="en-AU"/>
              </a:p>
            </p:txBody>
          </p:sp>
          <p:sp>
            <p:nvSpPr>
              <p:cNvPr id="12" name="Freeform 12"/>
              <p:cNvSpPr>
                <a:spLocks/>
              </p:cNvSpPr>
              <p:nvPr/>
            </p:nvSpPr>
            <p:spPr bwMode="ltGray">
              <a:xfrm>
                <a:off x="1019" y="1155"/>
                <a:ext cx="4739" cy="12"/>
              </a:xfrm>
              <a:custGeom>
                <a:avLst/>
                <a:gdLst>
                  <a:gd name="T0" fmla="*/ 4739 w 4724"/>
                  <a:gd name="T1" fmla="*/ 0 h 12"/>
                  <a:gd name="T2" fmla="*/ 0 w 4724"/>
                  <a:gd name="T3" fmla="*/ 0 h 12"/>
                  <a:gd name="T4" fmla="*/ 0 w 4724"/>
                  <a:gd name="T5" fmla="*/ 12 h 12"/>
                  <a:gd name="T6" fmla="*/ 4739 w 4724"/>
                  <a:gd name="T7" fmla="*/ 12 h 12"/>
                  <a:gd name="T8" fmla="*/ 4739 w 4724"/>
                  <a:gd name="T9" fmla="*/ 0 h 12"/>
                  <a:gd name="T10" fmla="*/ 4739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endParaRPr lang="en-AU"/>
              </a:p>
            </p:txBody>
          </p:sp>
          <p:sp>
            <p:nvSpPr>
              <p:cNvPr id="13" name="Freeform 13"/>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endParaRPr lang="en-AU"/>
              </a:p>
            </p:txBody>
          </p:sp>
          <p:sp>
            <p:nvSpPr>
              <p:cNvPr id="14" name="Freeform 14"/>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endParaRPr lang="en-AU"/>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a:p>
            </p:txBody>
          </p:sp>
        </p:grpSp>
      </p:grpSp>
      <p:sp>
        <p:nvSpPr>
          <p:cNvPr id="222224" name="Rectangle 16"/>
          <p:cNvSpPr>
            <a:spLocks noGrp="1" noChangeArrowheads="1"/>
          </p:cNvSpPr>
          <p:nvPr>
            <p:ph type="ctrTitle" sz="quarter"/>
          </p:nvPr>
        </p:nvSpPr>
        <p:spPr>
          <a:xfrm>
            <a:off x="1066800" y="1997075"/>
            <a:ext cx="7086600" cy="1431925"/>
          </a:xfrm>
        </p:spPr>
        <p:txBody>
          <a:bodyPr anchor="b"/>
          <a:lstStyle>
            <a:lvl1pPr>
              <a:defRPr/>
            </a:lvl1pPr>
          </a:lstStyle>
          <a:p>
            <a:r>
              <a:rPr lang="en-US"/>
              <a:t>Click to edit Master title style</a:t>
            </a:r>
          </a:p>
        </p:txBody>
      </p:sp>
      <p:sp>
        <p:nvSpPr>
          <p:cNvPr id="222225" name="Rectangle 17"/>
          <p:cNvSpPr>
            <a:spLocks noGrp="1" noChangeArrowheads="1"/>
          </p:cNvSpPr>
          <p:nvPr>
            <p:ph type="subTitle" sz="quarter" idx="1"/>
          </p:nvPr>
        </p:nvSpPr>
        <p:spPr>
          <a:xfrm>
            <a:off x="1066800" y="3886200"/>
            <a:ext cx="6400800" cy="1752600"/>
          </a:xfrm>
        </p:spPr>
        <p:txBody>
          <a:bodyPr/>
          <a:lstStyle>
            <a:lvl1pPr marL="0" indent="0">
              <a:buFont typeface="Wingdings" pitchFamily="2" charset="2"/>
              <a:buNone/>
              <a:defRPr/>
            </a:lvl1pPr>
          </a:lstStyle>
          <a:p>
            <a:r>
              <a:rPr lang="en-US"/>
              <a:t>Click to edit Master subtitle style</a:t>
            </a:r>
          </a:p>
        </p:txBody>
      </p:sp>
      <p:sp>
        <p:nvSpPr>
          <p:cNvPr id="18" name="Rectangle 18"/>
          <p:cNvSpPr>
            <a:spLocks noGrp="1" noChangeArrowheads="1"/>
          </p:cNvSpPr>
          <p:nvPr>
            <p:ph type="dt" sz="quarter" idx="10"/>
          </p:nvPr>
        </p:nvSpPr>
        <p:spPr/>
        <p:txBody>
          <a:bodyPr/>
          <a:lstStyle>
            <a:lvl1pPr>
              <a:defRPr/>
            </a:lvl1pPr>
          </a:lstStyle>
          <a:p>
            <a:pPr>
              <a:defRPr/>
            </a:pPr>
            <a:fld id="{6097A588-6004-4A23-B889-9D9B77EBF6F9}" type="datetime2">
              <a:rPr lang="en-US"/>
              <a:pPr>
                <a:defRPr/>
              </a:pPr>
              <a:t>Thursday, 1 June 17</a:t>
            </a:fld>
            <a:endParaRPr lang="en-US"/>
          </a:p>
        </p:txBody>
      </p:sp>
      <p:sp>
        <p:nvSpPr>
          <p:cNvPr id="19" name="Rectangle 19"/>
          <p:cNvSpPr>
            <a:spLocks noGrp="1" noChangeArrowheads="1"/>
          </p:cNvSpPr>
          <p:nvPr>
            <p:ph type="ftr" sz="quarter" idx="11"/>
          </p:nvPr>
        </p:nvSpPr>
        <p:spPr>
          <a:xfrm>
            <a:off x="3352800" y="6248400"/>
            <a:ext cx="2895600" cy="457200"/>
          </a:xfrm>
        </p:spPr>
        <p:txBody>
          <a:bodyPr/>
          <a:lstStyle>
            <a:lvl1pPr>
              <a:defRPr/>
            </a:lvl1pPr>
          </a:lstStyle>
          <a:p>
            <a:pPr>
              <a:defRPr/>
            </a:pPr>
            <a:r>
              <a:rPr lang="en-US"/>
              <a:t>Geoscience in Nigeria by Prof. M. A. O. Rahaman</a:t>
            </a:r>
          </a:p>
        </p:txBody>
      </p:sp>
      <p:sp>
        <p:nvSpPr>
          <p:cNvPr id="20" name="Rectangle 20"/>
          <p:cNvSpPr>
            <a:spLocks noGrp="1" noChangeArrowheads="1"/>
          </p:cNvSpPr>
          <p:nvPr>
            <p:ph type="sldNum" sz="quarter" idx="12"/>
          </p:nvPr>
        </p:nvSpPr>
        <p:spPr/>
        <p:txBody>
          <a:bodyPr/>
          <a:lstStyle>
            <a:lvl1pPr>
              <a:defRPr/>
            </a:lvl1pPr>
          </a:lstStyle>
          <a:p>
            <a:pPr>
              <a:defRPr/>
            </a:pPr>
            <a:fld id="{D078B9C4-208F-4932-B4B8-09388DDF70BE}"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fld id="{39AA512E-F545-4FCE-9641-39852B0C9F7A}" type="datetime2">
              <a:rPr lang="en-US"/>
              <a:pPr>
                <a:defRPr/>
              </a:pPr>
              <a:t>Thursday, 1 June 17</a:t>
            </a:fld>
            <a:endParaRPr lang="en-US"/>
          </a:p>
        </p:txBody>
      </p:sp>
      <p:sp>
        <p:nvSpPr>
          <p:cNvPr id="5"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6" name="Rectangle 19"/>
          <p:cNvSpPr>
            <a:spLocks noGrp="1" noChangeArrowheads="1"/>
          </p:cNvSpPr>
          <p:nvPr>
            <p:ph type="sldNum" sz="quarter" idx="12"/>
          </p:nvPr>
        </p:nvSpPr>
        <p:spPr>
          <a:ln/>
        </p:spPr>
        <p:txBody>
          <a:bodyPr/>
          <a:lstStyle>
            <a:lvl1pPr>
              <a:defRPr/>
            </a:lvl1pPr>
          </a:lstStyle>
          <a:p>
            <a:pPr>
              <a:defRPr/>
            </a:pPr>
            <a:fld id="{A00F479B-B136-4EB3-BCBD-4032932D0B47}"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304800"/>
            <a:ext cx="18859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04800"/>
            <a:ext cx="55054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fld id="{63B8C9BB-FDFF-4D41-AEE1-3890BB711C2E}" type="datetime2">
              <a:rPr lang="en-US"/>
              <a:pPr>
                <a:defRPr/>
              </a:pPr>
              <a:t>Thursday, 1 June 17</a:t>
            </a:fld>
            <a:endParaRPr lang="en-US"/>
          </a:p>
        </p:txBody>
      </p:sp>
      <p:sp>
        <p:nvSpPr>
          <p:cNvPr id="5"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6" name="Rectangle 19"/>
          <p:cNvSpPr>
            <a:spLocks noGrp="1" noChangeArrowheads="1"/>
          </p:cNvSpPr>
          <p:nvPr>
            <p:ph type="sldNum" sz="quarter" idx="12"/>
          </p:nvPr>
        </p:nvSpPr>
        <p:spPr>
          <a:ln/>
        </p:spPr>
        <p:txBody>
          <a:bodyPr/>
          <a:lstStyle>
            <a:lvl1pPr>
              <a:defRPr/>
            </a:lvl1pPr>
          </a:lstStyle>
          <a:p>
            <a:pPr>
              <a:defRPr/>
            </a:pPr>
            <a:fld id="{2DD24869-C2F7-4F96-A0A4-057C93AF5428}"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543800" cy="14319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066800" y="19812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14900" y="1981200"/>
            <a:ext cx="3695700" cy="4114800"/>
          </a:xfrm>
        </p:spPr>
        <p:txBody>
          <a:bodyPr/>
          <a:lstStyle/>
          <a:p>
            <a:pPr lvl="0"/>
            <a:endParaRPr lang="en-US" noProof="0" smtClean="0"/>
          </a:p>
        </p:txBody>
      </p:sp>
      <p:sp>
        <p:nvSpPr>
          <p:cNvPr id="5" name="Rectangle 17"/>
          <p:cNvSpPr>
            <a:spLocks noGrp="1" noChangeArrowheads="1"/>
          </p:cNvSpPr>
          <p:nvPr>
            <p:ph type="dt" sz="half" idx="10"/>
          </p:nvPr>
        </p:nvSpPr>
        <p:spPr>
          <a:ln/>
        </p:spPr>
        <p:txBody>
          <a:bodyPr/>
          <a:lstStyle>
            <a:lvl1pPr>
              <a:defRPr/>
            </a:lvl1pPr>
          </a:lstStyle>
          <a:p>
            <a:pPr>
              <a:defRPr/>
            </a:pPr>
            <a:fld id="{E6E1D772-E318-4E24-90F3-E2382CDEF45E}" type="datetime2">
              <a:rPr lang="en-US"/>
              <a:pPr>
                <a:defRPr/>
              </a:pPr>
              <a:t>Thursday, 1 June 17</a:t>
            </a:fld>
            <a:endParaRPr lang="en-US"/>
          </a:p>
        </p:txBody>
      </p:sp>
      <p:sp>
        <p:nvSpPr>
          <p:cNvPr id="6"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7" name="Rectangle 19"/>
          <p:cNvSpPr>
            <a:spLocks noGrp="1" noChangeArrowheads="1"/>
          </p:cNvSpPr>
          <p:nvPr>
            <p:ph type="sldNum" sz="quarter" idx="12"/>
          </p:nvPr>
        </p:nvSpPr>
        <p:spPr>
          <a:ln/>
        </p:spPr>
        <p:txBody>
          <a:bodyPr/>
          <a:lstStyle>
            <a:lvl1pPr>
              <a:defRPr/>
            </a:lvl1pPr>
          </a:lstStyle>
          <a:p>
            <a:pPr>
              <a:defRPr/>
            </a:pPr>
            <a:fld id="{082987D7-1D33-4CC5-BFE6-C77A7340BABB}"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1"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gd name="T0" fmla="*/ 0 w 5184"/>
                  <a:gd name="T1" fmla="*/ 3159 h 3159"/>
                  <a:gd name="T2" fmla="*/ 5200 w 5184"/>
                  <a:gd name="T3" fmla="*/ 3159 h 3159"/>
                  <a:gd name="T4" fmla="*/ 5200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endParaRPr lang="en-AU" sz="1500">
                  <a:solidFill>
                    <a:srgbClr val="FFFFFF"/>
                  </a:solidFill>
                  <a:latin typeface="Tahoma"/>
                </a:endParaRPr>
              </a:p>
            </p:txBody>
          </p:sp>
          <p:sp>
            <p:nvSpPr>
              <p:cNvPr id="17" name="Freeform 5"/>
              <p:cNvSpPr>
                <a:spLocks/>
              </p:cNvSpPr>
              <p:nvPr/>
            </p:nvSpPr>
            <p:spPr bwMode="hidden">
              <a:xfrm>
                <a:off x="0" y="1161"/>
                <a:ext cx="558" cy="3159"/>
              </a:xfrm>
              <a:custGeom>
                <a:avLst/>
                <a:gdLst>
                  <a:gd name="T0" fmla="*/ 0 w 556"/>
                  <a:gd name="T1" fmla="*/ 0 h 3159"/>
                  <a:gd name="T2" fmla="*/ 0 w 556"/>
                  <a:gd name="T3" fmla="*/ 3159 h 3159"/>
                  <a:gd name="T4" fmla="*/ 558 w 556"/>
                  <a:gd name="T5" fmla="*/ 3159 h 3159"/>
                  <a:gd name="T6" fmla="*/ 558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endParaRPr lang="en-AU" sz="1500">
                  <a:solidFill>
                    <a:srgbClr val="FFFFFF"/>
                  </a:solidFill>
                  <a:latin typeface="Tahoma"/>
                </a:endParaRPr>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sz="1500">
                <a:solidFill>
                  <a:srgbClr val="FFFFFF"/>
                </a:solidFill>
                <a:latin typeface="Tahoma"/>
              </a:endParaRPr>
            </a:p>
          </p:txBody>
        </p:sp>
        <p:sp>
          <p:nvSpPr>
            <p:cNvPr id="7" name="Freeform 7"/>
            <p:cNvSpPr>
              <a:spLocks/>
            </p:cNvSpPr>
            <p:nvPr/>
          </p:nvSpPr>
          <p:spPr bwMode="ltGray">
            <a:xfrm>
              <a:off x="767" y="1155"/>
              <a:ext cx="252" cy="12"/>
            </a:xfrm>
            <a:custGeom>
              <a:avLst/>
              <a:gdLst>
                <a:gd name="T0" fmla="*/ 252 w 251"/>
                <a:gd name="T1" fmla="*/ 0 h 12"/>
                <a:gd name="T2" fmla="*/ 0 w 251"/>
                <a:gd name="T3" fmla="*/ 0 h 12"/>
                <a:gd name="T4" fmla="*/ 0 w 251"/>
                <a:gd name="T5" fmla="*/ 12 h 12"/>
                <a:gd name="T6" fmla="*/ 252 w 251"/>
                <a:gd name="T7" fmla="*/ 12 h 12"/>
                <a:gd name="T8" fmla="*/ 252 w 251"/>
                <a:gd name="T9" fmla="*/ 0 h 12"/>
                <a:gd name="T10" fmla="*/ 252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endParaRPr lang="en-AU" sz="1500">
                <a:solidFill>
                  <a:srgbClr val="FFFFFF"/>
                </a:solidFill>
                <a:latin typeface="Tahoma"/>
              </a:endParaRPr>
            </a:p>
          </p:txBody>
        </p:sp>
        <p:sp>
          <p:nvSpPr>
            <p:cNvPr id="8" name="Freeform 8"/>
            <p:cNvSpPr>
              <a:spLocks/>
            </p:cNvSpPr>
            <p:nvPr/>
          </p:nvSpPr>
          <p:spPr bwMode="ltGray">
            <a:xfrm>
              <a:off x="0" y="1155"/>
              <a:ext cx="351" cy="12"/>
            </a:xfrm>
            <a:custGeom>
              <a:avLst/>
              <a:gdLst>
                <a:gd name="T0" fmla="*/ 0 w 251"/>
                <a:gd name="T1" fmla="*/ 0 h 12"/>
                <a:gd name="T2" fmla="*/ 0 w 251"/>
                <a:gd name="T3" fmla="*/ 12 h 12"/>
                <a:gd name="T4" fmla="*/ 351 w 251"/>
                <a:gd name="T5" fmla="*/ 12 h 12"/>
                <a:gd name="T6" fmla="*/ 351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endParaRPr lang="en-AU" sz="1500">
                <a:solidFill>
                  <a:srgbClr val="FFFFFF"/>
                </a:solidFill>
                <a:latin typeface="Tahoma"/>
              </a:endParaRPr>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endParaRPr lang="en-AU" sz="1500">
                  <a:solidFill>
                    <a:srgbClr val="FFFFFF"/>
                  </a:solidFill>
                  <a:latin typeface="Tahoma"/>
                </a:endParaRPr>
              </a:p>
            </p:txBody>
          </p:sp>
          <p:sp>
            <p:nvSpPr>
              <p:cNvPr id="11" name="Freeform 11"/>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endParaRPr lang="en-AU" sz="1500">
                  <a:solidFill>
                    <a:srgbClr val="FFFFFF"/>
                  </a:solidFill>
                  <a:latin typeface="Tahoma"/>
                </a:endParaRPr>
              </a:p>
            </p:txBody>
          </p:sp>
          <p:sp>
            <p:nvSpPr>
              <p:cNvPr id="12" name="Freeform 12"/>
              <p:cNvSpPr>
                <a:spLocks/>
              </p:cNvSpPr>
              <p:nvPr/>
            </p:nvSpPr>
            <p:spPr bwMode="ltGray">
              <a:xfrm>
                <a:off x="1019" y="1155"/>
                <a:ext cx="4739" cy="12"/>
              </a:xfrm>
              <a:custGeom>
                <a:avLst/>
                <a:gdLst>
                  <a:gd name="T0" fmla="*/ 4739 w 4724"/>
                  <a:gd name="T1" fmla="*/ 0 h 12"/>
                  <a:gd name="T2" fmla="*/ 0 w 4724"/>
                  <a:gd name="T3" fmla="*/ 0 h 12"/>
                  <a:gd name="T4" fmla="*/ 0 w 4724"/>
                  <a:gd name="T5" fmla="*/ 12 h 12"/>
                  <a:gd name="T6" fmla="*/ 4739 w 4724"/>
                  <a:gd name="T7" fmla="*/ 12 h 12"/>
                  <a:gd name="T8" fmla="*/ 4739 w 4724"/>
                  <a:gd name="T9" fmla="*/ 0 h 12"/>
                  <a:gd name="T10" fmla="*/ 4739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endParaRPr lang="en-AU" sz="1500">
                  <a:solidFill>
                    <a:srgbClr val="FFFFFF"/>
                  </a:solidFill>
                  <a:latin typeface="Tahoma"/>
                </a:endParaRPr>
              </a:p>
            </p:txBody>
          </p:sp>
          <p:sp>
            <p:nvSpPr>
              <p:cNvPr id="13" name="Freeform 13"/>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endParaRPr lang="en-AU" sz="1500">
                  <a:solidFill>
                    <a:srgbClr val="FFFFFF"/>
                  </a:solidFill>
                  <a:latin typeface="Tahoma"/>
                </a:endParaRPr>
              </a:p>
            </p:txBody>
          </p:sp>
          <p:sp>
            <p:nvSpPr>
              <p:cNvPr id="14" name="Freeform 14"/>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endParaRPr lang="en-AU" sz="1500">
                  <a:solidFill>
                    <a:srgbClr val="FFFFFF"/>
                  </a:solidFill>
                  <a:latin typeface="Tahoma"/>
                </a:endParaRPr>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sz="1500">
                  <a:solidFill>
                    <a:srgbClr val="FFFFFF"/>
                  </a:solidFill>
                  <a:latin typeface="Tahoma"/>
                </a:endParaRPr>
              </a:p>
            </p:txBody>
          </p:sp>
        </p:grpSp>
      </p:grpSp>
      <p:sp>
        <p:nvSpPr>
          <p:cNvPr id="222224" name="Rectangle 16"/>
          <p:cNvSpPr>
            <a:spLocks noGrp="1" noChangeArrowheads="1"/>
          </p:cNvSpPr>
          <p:nvPr>
            <p:ph type="ctrTitle" sz="quarter"/>
          </p:nvPr>
        </p:nvSpPr>
        <p:spPr>
          <a:xfrm>
            <a:off x="1066800" y="1997077"/>
            <a:ext cx="7086600" cy="1431925"/>
          </a:xfrm>
        </p:spPr>
        <p:txBody>
          <a:bodyPr anchor="b"/>
          <a:lstStyle>
            <a:lvl1pPr>
              <a:defRPr/>
            </a:lvl1pPr>
          </a:lstStyle>
          <a:p>
            <a:r>
              <a:rPr lang="en-US"/>
              <a:t>Click to edit Master title style</a:t>
            </a:r>
          </a:p>
        </p:txBody>
      </p:sp>
      <p:sp>
        <p:nvSpPr>
          <p:cNvPr id="222225" name="Rectangle 17"/>
          <p:cNvSpPr>
            <a:spLocks noGrp="1" noChangeArrowheads="1"/>
          </p:cNvSpPr>
          <p:nvPr>
            <p:ph type="subTitle" sz="quarter" idx="1"/>
          </p:nvPr>
        </p:nvSpPr>
        <p:spPr>
          <a:xfrm>
            <a:off x="1066800" y="3886200"/>
            <a:ext cx="6400800" cy="1752600"/>
          </a:xfrm>
        </p:spPr>
        <p:txBody>
          <a:bodyPr/>
          <a:lstStyle>
            <a:lvl1pPr marL="0" indent="0">
              <a:buFont typeface="Wingdings" pitchFamily="2" charset="2"/>
              <a:buNone/>
              <a:defRPr/>
            </a:lvl1pPr>
          </a:lstStyle>
          <a:p>
            <a:r>
              <a:rPr lang="en-US"/>
              <a:t>Click to edit Master subtitle style</a:t>
            </a:r>
          </a:p>
        </p:txBody>
      </p:sp>
      <p:sp>
        <p:nvSpPr>
          <p:cNvPr id="18" name="Rectangle 18"/>
          <p:cNvSpPr>
            <a:spLocks noGrp="1" noChangeArrowheads="1"/>
          </p:cNvSpPr>
          <p:nvPr>
            <p:ph type="dt" sz="quarter" idx="10"/>
          </p:nvPr>
        </p:nvSpPr>
        <p:spPr/>
        <p:txBody>
          <a:bodyPr/>
          <a:lstStyle>
            <a:lvl1pPr>
              <a:defRPr/>
            </a:lvl1pPr>
          </a:lstStyle>
          <a:p>
            <a:pPr>
              <a:defRPr/>
            </a:pPr>
            <a:fld id="{6097A588-6004-4A23-B889-9D9B77EBF6F9}" type="datetime2">
              <a:rPr lang="en-US">
                <a:solidFill>
                  <a:srgbClr val="FFFFFF"/>
                </a:solidFill>
              </a:rPr>
              <a:pPr>
                <a:defRPr/>
              </a:pPr>
              <a:t>Thursday, 1 June 17</a:t>
            </a:fld>
            <a:endParaRPr lang="en-US">
              <a:solidFill>
                <a:srgbClr val="FFFFFF"/>
              </a:solidFill>
            </a:endParaRPr>
          </a:p>
        </p:txBody>
      </p:sp>
      <p:sp>
        <p:nvSpPr>
          <p:cNvPr id="19" name="Rectangle 19"/>
          <p:cNvSpPr>
            <a:spLocks noGrp="1" noChangeArrowheads="1"/>
          </p:cNvSpPr>
          <p:nvPr>
            <p:ph type="ftr" sz="quarter" idx="11"/>
          </p:nvPr>
        </p:nvSpPr>
        <p:spPr>
          <a:xfrm>
            <a:off x="3352800" y="6248400"/>
            <a:ext cx="2895600" cy="457200"/>
          </a:xfrm>
        </p:spPr>
        <p:txBody>
          <a:bodyPr/>
          <a:lstStyle>
            <a:lvl1pPr>
              <a:defRPr/>
            </a:lvl1pPr>
          </a:lstStyle>
          <a:p>
            <a:pPr>
              <a:defRPr/>
            </a:pPr>
            <a:r>
              <a:rPr lang="en-US">
                <a:solidFill>
                  <a:srgbClr val="FFFFFF"/>
                </a:solidFill>
              </a:rPr>
              <a:t>Geoscience in Nigeria by Prof. M. A. O. Rahaman</a:t>
            </a:r>
          </a:p>
        </p:txBody>
      </p:sp>
      <p:sp>
        <p:nvSpPr>
          <p:cNvPr id="20" name="Rectangle 20"/>
          <p:cNvSpPr>
            <a:spLocks noGrp="1" noChangeArrowheads="1"/>
          </p:cNvSpPr>
          <p:nvPr>
            <p:ph type="sldNum" sz="quarter" idx="12"/>
          </p:nvPr>
        </p:nvSpPr>
        <p:spPr/>
        <p:txBody>
          <a:bodyPr/>
          <a:lstStyle>
            <a:lvl1pPr>
              <a:defRPr/>
            </a:lvl1pPr>
          </a:lstStyle>
          <a:p>
            <a:pPr>
              <a:defRPr/>
            </a:pPr>
            <a:fld id="{D078B9C4-208F-4932-B4B8-09388DDF70BE}"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210040622"/>
      </p:ext>
    </p:extLst>
  </p:cSld>
  <p:clrMapOvr>
    <a:masterClrMapping/>
  </p:clrMapOvr>
  <p:transition xmlns:p14="http://schemas.microsoft.com/office/powerpoint/2010/mai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fld id="{F3D22A4A-13F0-42CE-B5A8-6B63AAE06A5D}" type="datetime2">
              <a:rPr lang="en-US">
                <a:solidFill>
                  <a:srgbClr val="FFFFFF"/>
                </a:solidFill>
              </a:rPr>
              <a:pPr>
                <a:defRPr/>
              </a:pPr>
              <a:t>Thursday, 1 June 17</a:t>
            </a:fld>
            <a:endParaRPr lang="en-US">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6" name="Rectangle 19"/>
          <p:cNvSpPr>
            <a:spLocks noGrp="1" noChangeArrowheads="1"/>
          </p:cNvSpPr>
          <p:nvPr>
            <p:ph type="sldNum" sz="quarter" idx="12"/>
          </p:nvPr>
        </p:nvSpPr>
        <p:spPr>
          <a:ln/>
        </p:spPr>
        <p:txBody>
          <a:bodyPr/>
          <a:lstStyle>
            <a:lvl1pPr>
              <a:defRPr/>
            </a:lvl1pPr>
          </a:lstStyle>
          <a:p>
            <a:pPr>
              <a:defRPr/>
            </a:pPr>
            <a:fld id="{0BF09CA7-693E-4D4E-8E0A-FD4947F3612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3568130"/>
      </p:ext>
    </p:extLst>
  </p:cSld>
  <p:clrMapOvr>
    <a:masterClrMapping/>
  </p:clrMapOvr>
  <p:transition xmlns:p14="http://schemas.microsoft.com/office/powerpoint/2010/mai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smtClean="0"/>
              <a:t>Click to edit Master text styles</a:t>
            </a:r>
          </a:p>
        </p:txBody>
      </p:sp>
      <p:sp>
        <p:nvSpPr>
          <p:cNvPr id="4" name="Rectangle 17"/>
          <p:cNvSpPr>
            <a:spLocks noGrp="1" noChangeArrowheads="1"/>
          </p:cNvSpPr>
          <p:nvPr>
            <p:ph type="dt" sz="half" idx="10"/>
          </p:nvPr>
        </p:nvSpPr>
        <p:spPr>
          <a:ln/>
        </p:spPr>
        <p:txBody>
          <a:bodyPr/>
          <a:lstStyle>
            <a:lvl1pPr>
              <a:defRPr/>
            </a:lvl1pPr>
          </a:lstStyle>
          <a:p>
            <a:pPr>
              <a:defRPr/>
            </a:pPr>
            <a:fld id="{0A10262E-D049-4D3D-8E22-C0ADC4ACADEB}" type="datetime2">
              <a:rPr lang="en-US">
                <a:solidFill>
                  <a:srgbClr val="FFFFFF"/>
                </a:solidFill>
              </a:rPr>
              <a:pPr>
                <a:defRPr/>
              </a:pPr>
              <a:t>Thursday, 1 June 17</a:t>
            </a:fld>
            <a:endParaRPr lang="en-US">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6" name="Rectangle 19"/>
          <p:cNvSpPr>
            <a:spLocks noGrp="1" noChangeArrowheads="1"/>
          </p:cNvSpPr>
          <p:nvPr>
            <p:ph type="sldNum" sz="quarter" idx="12"/>
          </p:nvPr>
        </p:nvSpPr>
        <p:spPr>
          <a:ln/>
        </p:spPr>
        <p:txBody>
          <a:bodyPr/>
          <a:lstStyle>
            <a:lvl1pPr>
              <a:defRPr/>
            </a:lvl1pPr>
          </a:lstStyle>
          <a:p>
            <a:pPr>
              <a:defRPr/>
            </a:pPr>
            <a:fld id="{19E4A574-648E-4DFC-A0A4-6550E18818D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002073898"/>
      </p:ext>
    </p:extLst>
  </p:cSld>
  <p:clrMapOvr>
    <a:masterClrMapping/>
  </p:clrMapOvr>
  <p:transition xmlns:p14="http://schemas.microsoft.com/office/powerpoint/2010/mai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981200"/>
            <a:ext cx="36957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4900" y="1981200"/>
            <a:ext cx="36957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dt" sz="half" idx="10"/>
          </p:nvPr>
        </p:nvSpPr>
        <p:spPr>
          <a:ln/>
        </p:spPr>
        <p:txBody>
          <a:bodyPr/>
          <a:lstStyle>
            <a:lvl1pPr>
              <a:defRPr/>
            </a:lvl1pPr>
          </a:lstStyle>
          <a:p>
            <a:pPr>
              <a:defRPr/>
            </a:pPr>
            <a:fld id="{730137CB-6C0E-435A-BDA8-F9A1D892A7F2}" type="datetime2">
              <a:rPr lang="en-US">
                <a:solidFill>
                  <a:srgbClr val="FFFFFF"/>
                </a:solidFill>
              </a:rPr>
              <a:pPr>
                <a:defRPr/>
              </a:pPr>
              <a:t>Thursday, 1 June 17</a:t>
            </a:fld>
            <a:endParaRPr lang="en-US">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7" name="Rectangle 19"/>
          <p:cNvSpPr>
            <a:spLocks noGrp="1" noChangeArrowheads="1"/>
          </p:cNvSpPr>
          <p:nvPr>
            <p:ph type="sldNum" sz="quarter" idx="12"/>
          </p:nvPr>
        </p:nvSpPr>
        <p:spPr>
          <a:ln/>
        </p:spPr>
        <p:txBody>
          <a:bodyPr/>
          <a:lstStyle>
            <a:lvl1pPr>
              <a:defRPr/>
            </a:lvl1pPr>
          </a:lstStyle>
          <a:p>
            <a:pPr>
              <a:defRPr/>
            </a:pPr>
            <a:fld id="{1D81C9EA-56C7-413A-886C-FC597F4E43AB}"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376642364"/>
      </p:ext>
    </p:extLst>
  </p:cSld>
  <p:clrMapOvr>
    <a:masterClrMapping/>
  </p:clrMapOvr>
  <p:transition xmlns:p14="http://schemas.microsoft.com/office/powerpoint/2010/mai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dt" sz="half" idx="10"/>
          </p:nvPr>
        </p:nvSpPr>
        <p:spPr>
          <a:ln/>
        </p:spPr>
        <p:txBody>
          <a:bodyPr/>
          <a:lstStyle>
            <a:lvl1pPr>
              <a:defRPr/>
            </a:lvl1pPr>
          </a:lstStyle>
          <a:p>
            <a:pPr>
              <a:defRPr/>
            </a:pPr>
            <a:fld id="{AF678772-265B-4D33-B0E8-31C87DC68619}" type="datetime2">
              <a:rPr lang="en-US">
                <a:solidFill>
                  <a:srgbClr val="FFFFFF"/>
                </a:solidFill>
              </a:rPr>
              <a:pPr>
                <a:defRPr/>
              </a:pPr>
              <a:t>Thursday, 1 June 17</a:t>
            </a:fld>
            <a:endParaRPr lang="en-US">
              <a:solidFill>
                <a:srgbClr val="FFFFFF"/>
              </a:solidFill>
            </a:endParaRPr>
          </a:p>
        </p:txBody>
      </p:sp>
      <p:sp>
        <p:nvSpPr>
          <p:cNvPr id="8"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9" name="Rectangle 19"/>
          <p:cNvSpPr>
            <a:spLocks noGrp="1" noChangeArrowheads="1"/>
          </p:cNvSpPr>
          <p:nvPr>
            <p:ph type="sldNum" sz="quarter" idx="12"/>
          </p:nvPr>
        </p:nvSpPr>
        <p:spPr>
          <a:ln/>
        </p:spPr>
        <p:txBody>
          <a:bodyPr/>
          <a:lstStyle>
            <a:lvl1pPr>
              <a:defRPr/>
            </a:lvl1pPr>
          </a:lstStyle>
          <a:p>
            <a:pPr>
              <a:defRPr/>
            </a:pPr>
            <a:fld id="{5D838F0B-FC23-4EC2-BA5D-351593DAF8E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906973337"/>
      </p:ext>
    </p:extLst>
  </p:cSld>
  <p:clrMapOvr>
    <a:masterClrMapping/>
  </p:clrMapOvr>
  <p:transition xmlns:p14="http://schemas.microsoft.com/office/powerpoint/2010/mai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dt" sz="half" idx="10"/>
          </p:nvPr>
        </p:nvSpPr>
        <p:spPr>
          <a:ln/>
        </p:spPr>
        <p:txBody>
          <a:bodyPr/>
          <a:lstStyle>
            <a:lvl1pPr>
              <a:defRPr/>
            </a:lvl1pPr>
          </a:lstStyle>
          <a:p>
            <a:pPr>
              <a:defRPr/>
            </a:pPr>
            <a:fld id="{F9A845F3-B9BE-4DEF-8284-22A4BB16D159}" type="datetime2">
              <a:rPr lang="en-US">
                <a:solidFill>
                  <a:srgbClr val="FFFFFF"/>
                </a:solidFill>
              </a:rPr>
              <a:pPr>
                <a:defRPr/>
              </a:pPr>
              <a:t>Thursday, 1 June 17</a:t>
            </a:fld>
            <a:endParaRPr lang="en-US">
              <a:solidFill>
                <a:srgbClr val="FFFFFF"/>
              </a:solidFill>
            </a:endParaRPr>
          </a:p>
        </p:txBody>
      </p:sp>
      <p:sp>
        <p:nvSpPr>
          <p:cNvPr id="4"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5" name="Rectangle 19"/>
          <p:cNvSpPr>
            <a:spLocks noGrp="1" noChangeArrowheads="1"/>
          </p:cNvSpPr>
          <p:nvPr>
            <p:ph type="sldNum" sz="quarter" idx="12"/>
          </p:nvPr>
        </p:nvSpPr>
        <p:spPr>
          <a:ln/>
        </p:spPr>
        <p:txBody>
          <a:bodyPr/>
          <a:lstStyle>
            <a:lvl1pPr>
              <a:defRPr/>
            </a:lvl1pPr>
          </a:lstStyle>
          <a:p>
            <a:pPr>
              <a:defRPr/>
            </a:pPr>
            <a:fld id="{F67E2777-C9D7-41CE-8AF2-CE0039D1ABA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520432039"/>
      </p:ext>
    </p:extLst>
  </p:cSld>
  <p:clrMapOvr>
    <a:masterClrMapping/>
  </p:clrMapOvr>
  <p:transition xmlns:p14="http://schemas.microsoft.com/office/powerpoint/2010/mai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fld id="{B58441DF-CC39-411A-A5CD-6A76FB8F120F}" type="datetime2">
              <a:rPr lang="en-US">
                <a:solidFill>
                  <a:srgbClr val="FFFFFF"/>
                </a:solidFill>
              </a:rPr>
              <a:pPr>
                <a:defRPr/>
              </a:pPr>
              <a:t>Thursday, 1 June 17</a:t>
            </a:fld>
            <a:endParaRPr lang="en-US">
              <a:solidFill>
                <a:srgbClr val="FFFFFF"/>
              </a:solidFill>
            </a:endParaRPr>
          </a:p>
        </p:txBody>
      </p:sp>
      <p:sp>
        <p:nvSpPr>
          <p:cNvPr id="3"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4" name="Rectangle 19"/>
          <p:cNvSpPr>
            <a:spLocks noGrp="1" noChangeArrowheads="1"/>
          </p:cNvSpPr>
          <p:nvPr>
            <p:ph type="sldNum" sz="quarter" idx="12"/>
          </p:nvPr>
        </p:nvSpPr>
        <p:spPr>
          <a:ln/>
        </p:spPr>
        <p:txBody>
          <a:bodyPr/>
          <a:lstStyle>
            <a:lvl1pPr>
              <a:defRPr/>
            </a:lvl1pPr>
          </a:lstStyle>
          <a:p>
            <a:pPr>
              <a:defRPr/>
            </a:pPr>
            <a:fld id="{2FDFF5D1-38D4-4608-A2BD-234A1465CED0}"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795554295"/>
      </p:ext>
    </p:extLst>
  </p:cSld>
  <p:clrMapOvr>
    <a:masterClrMapping/>
  </p:clrMapOvr>
  <p:transition xmlns:p14="http://schemas.microsoft.com/office/powerpoint/2010/mai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fld id="{F3D22A4A-13F0-42CE-B5A8-6B63AAE06A5D}" type="datetime2">
              <a:rPr lang="en-US"/>
              <a:pPr>
                <a:defRPr/>
              </a:pPr>
              <a:t>Thursday, 1 June 17</a:t>
            </a:fld>
            <a:endParaRPr lang="en-US"/>
          </a:p>
        </p:txBody>
      </p:sp>
      <p:sp>
        <p:nvSpPr>
          <p:cNvPr id="5"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6" name="Rectangle 19"/>
          <p:cNvSpPr>
            <a:spLocks noGrp="1" noChangeArrowheads="1"/>
          </p:cNvSpPr>
          <p:nvPr>
            <p:ph type="sldNum" sz="quarter" idx="12"/>
          </p:nvPr>
        </p:nvSpPr>
        <p:spPr>
          <a:ln/>
        </p:spPr>
        <p:txBody>
          <a:bodyPr/>
          <a:lstStyle>
            <a:lvl1pPr>
              <a:defRPr/>
            </a:lvl1pPr>
          </a:lstStyle>
          <a:p>
            <a:pPr>
              <a:defRPr/>
            </a:pPr>
            <a:fld id="{0BF09CA7-693E-4D4E-8E0A-FD4947F36129}"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fld id="{2FE8C1C5-3B63-4023-8031-29EBFEFCBA93}" type="datetime2">
              <a:rPr lang="en-US">
                <a:solidFill>
                  <a:srgbClr val="FFFFFF"/>
                </a:solidFill>
              </a:rPr>
              <a:pPr>
                <a:defRPr/>
              </a:pPr>
              <a:t>Thursday, 1 June 17</a:t>
            </a:fld>
            <a:endParaRPr lang="en-US">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7" name="Rectangle 19"/>
          <p:cNvSpPr>
            <a:spLocks noGrp="1" noChangeArrowheads="1"/>
          </p:cNvSpPr>
          <p:nvPr>
            <p:ph type="sldNum" sz="quarter" idx="12"/>
          </p:nvPr>
        </p:nvSpPr>
        <p:spPr>
          <a:ln/>
        </p:spPr>
        <p:txBody>
          <a:bodyPr/>
          <a:lstStyle>
            <a:lvl1pPr>
              <a:defRPr/>
            </a:lvl1pPr>
          </a:lstStyle>
          <a:p>
            <a:pPr>
              <a:defRPr/>
            </a:pPr>
            <a:fld id="{855EF246-E6B0-43C6-922F-3267A23D9CE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313889481"/>
      </p:ext>
    </p:extLst>
  </p:cSld>
  <p:clrMapOvr>
    <a:masterClrMapping/>
  </p:clrMapOvr>
  <p:transition xmlns:p14="http://schemas.microsoft.com/office/powerpoint/2010/mai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fld id="{1072B85A-6C99-43D0-9ECF-8D3A4DE68714}" type="datetime2">
              <a:rPr lang="en-US">
                <a:solidFill>
                  <a:srgbClr val="FFFFFF"/>
                </a:solidFill>
              </a:rPr>
              <a:pPr>
                <a:defRPr/>
              </a:pPr>
              <a:t>Thursday, 1 June 17</a:t>
            </a:fld>
            <a:endParaRPr lang="en-US">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7" name="Rectangle 19"/>
          <p:cNvSpPr>
            <a:spLocks noGrp="1" noChangeArrowheads="1"/>
          </p:cNvSpPr>
          <p:nvPr>
            <p:ph type="sldNum" sz="quarter" idx="12"/>
          </p:nvPr>
        </p:nvSpPr>
        <p:spPr>
          <a:ln/>
        </p:spPr>
        <p:txBody>
          <a:bodyPr/>
          <a:lstStyle>
            <a:lvl1pPr>
              <a:defRPr/>
            </a:lvl1pPr>
          </a:lstStyle>
          <a:p>
            <a:pPr>
              <a:defRPr/>
            </a:pPr>
            <a:fld id="{9C8B07E9-DE4C-44CD-92DB-6C2347FBA378}"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95338491"/>
      </p:ext>
    </p:extLst>
  </p:cSld>
  <p:clrMapOvr>
    <a:masterClrMapping/>
  </p:clrMapOvr>
  <p:transition xmlns:p14="http://schemas.microsoft.com/office/powerpoint/2010/mai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fld id="{39AA512E-F545-4FCE-9641-39852B0C9F7A}" type="datetime2">
              <a:rPr lang="en-US">
                <a:solidFill>
                  <a:srgbClr val="FFFFFF"/>
                </a:solidFill>
              </a:rPr>
              <a:pPr>
                <a:defRPr/>
              </a:pPr>
              <a:t>Thursday, 1 June 17</a:t>
            </a:fld>
            <a:endParaRPr lang="en-US">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6" name="Rectangle 19"/>
          <p:cNvSpPr>
            <a:spLocks noGrp="1" noChangeArrowheads="1"/>
          </p:cNvSpPr>
          <p:nvPr>
            <p:ph type="sldNum" sz="quarter" idx="12"/>
          </p:nvPr>
        </p:nvSpPr>
        <p:spPr>
          <a:ln/>
        </p:spPr>
        <p:txBody>
          <a:bodyPr/>
          <a:lstStyle>
            <a:lvl1pPr>
              <a:defRPr/>
            </a:lvl1pPr>
          </a:lstStyle>
          <a:p>
            <a:pPr>
              <a:defRPr/>
            </a:pPr>
            <a:fld id="{A00F479B-B136-4EB3-BCBD-4032932D0B47}"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705475934"/>
      </p:ext>
    </p:extLst>
  </p:cSld>
  <p:clrMapOvr>
    <a:masterClrMapping/>
  </p:clrMapOvr>
  <p:transition xmlns:p14="http://schemas.microsoft.com/office/powerpoint/2010/mai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304800"/>
            <a:ext cx="18859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04800"/>
            <a:ext cx="55054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fld id="{63B8C9BB-FDFF-4D41-AEE1-3890BB711C2E}" type="datetime2">
              <a:rPr lang="en-US">
                <a:solidFill>
                  <a:srgbClr val="FFFFFF"/>
                </a:solidFill>
              </a:rPr>
              <a:pPr>
                <a:defRPr/>
              </a:pPr>
              <a:t>Thursday, 1 June 17</a:t>
            </a:fld>
            <a:endParaRPr lang="en-US">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6" name="Rectangle 19"/>
          <p:cNvSpPr>
            <a:spLocks noGrp="1" noChangeArrowheads="1"/>
          </p:cNvSpPr>
          <p:nvPr>
            <p:ph type="sldNum" sz="quarter" idx="12"/>
          </p:nvPr>
        </p:nvSpPr>
        <p:spPr>
          <a:ln/>
        </p:spPr>
        <p:txBody>
          <a:bodyPr/>
          <a:lstStyle>
            <a:lvl1pPr>
              <a:defRPr/>
            </a:lvl1pPr>
          </a:lstStyle>
          <a:p>
            <a:pPr>
              <a:defRPr/>
            </a:pPr>
            <a:fld id="{2DD24869-C2F7-4F96-A0A4-057C93AF5428}"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867771778"/>
      </p:ext>
    </p:extLst>
  </p:cSld>
  <p:clrMapOvr>
    <a:masterClrMapping/>
  </p:clrMapOvr>
  <p:transition xmlns:p14="http://schemas.microsoft.com/office/powerpoint/2010/mai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2"/>
            <a:ext cx="7543800" cy="14319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066800" y="19812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14900" y="1981200"/>
            <a:ext cx="3695700" cy="4114800"/>
          </a:xfrm>
        </p:spPr>
        <p:txBody>
          <a:bodyPr/>
          <a:lstStyle/>
          <a:p>
            <a:pPr lvl="0"/>
            <a:endParaRPr lang="en-US" noProof="0" smtClean="0"/>
          </a:p>
        </p:txBody>
      </p:sp>
      <p:sp>
        <p:nvSpPr>
          <p:cNvPr id="5" name="Rectangle 17"/>
          <p:cNvSpPr>
            <a:spLocks noGrp="1" noChangeArrowheads="1"/>
          </p:cNvSpPr>
          <p:nvPr>
            <p:ph type="dt" sz="half" idx="10"/>
          </p:nvPr>
        </p:nvSpPr>
        <p:spPr>
          <a:ln/>
        </p:spPr>
        <p:txBody>
          <a:bodyPr/>
          <a:lstStyle>
            <a:lvl1pPr>
              <a:defRPr/>
            </a:lvl1pPr>
          </a:lstStyle>
          <a:p>
            <a:pPr>
              <a:defRPr/>
            </a:pPr>
            <a:fld id="{E6E1D772-E318-4E24-90F3-E2382CDEF45E}" type="datetime2">
              <a:rPr lang="en-US">
                <a:solidFill>
                  <a:srgbClr val="FFFFFF"/>
                </a:solidFill>
              </a:rPr>
              <a:pPr>
                <a:defRPr/>
              </a:pPr>
              <a:t>Thursday, 1 June 17</a:t>
            </a:fld>
            <a:endParaRPr lang="en-US">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r>
              <a:rPr lang="en-US">
                <a:solidFill>
                  <a:srgbClr val="FFFFFF"/>
                </a:solidFill>
              </a:rPr>
              <a:t>Geoscience in Nigeria by Prof. M. A. O. Rahaman</a:t>
            </a:r>
          </a:p>
        </p:txBody>
      </p:sp>
      <p:sp>
        <p:nvSpPr>
          <p:cNvPr id="7" name="Rectangle 19"/>
          <p:cNvSpPr>
            <a:spLocks noGrp="1" noChangeArrowheads="1"/>
          </p:cNvSpPr>
          <p:nvPr>
            <p:ph type="sldNum" sz="quarter" idx="12"/>
          </p:nvPr>
        </p:nvSpPr>
        <p:spPr>
          <a:ln/>
        </p:spPr>
        <p:txBody>
          <a:bodyPr/>
          <a:lstStyle>
            <a:lvl1pPr>
              <a:defRPr/>
            </a:lvl1pPr>
          </a:lstStyle>
          <a:p>
            <a:pPr>
              <a:defRPr/>
            </a:pPr>
            <a:fld id="{082987D7-1D33-4CC5-BFE6-C77A7340BABB}"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651989271"/>
      </p:ext>
    </p:extLst>
  </p:cSld>
  <p:clrMapOvr>
    <a:masterClrMapping/>
  </p:clrMapOvr>
  <p:transition xmlns:p14="http://schemas.microsoft.com/office/powerpoint/2010/mai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7"/>
          <p:cNvSpPr>
            <a:spLocks noGrp="1" noChangeArrowheads="1"/>
          </p:cNvSpPr>
          <p:nvPr>
            <p:ph type="dt" sz="half" idx="10"/>
          </p:nvPr>
        </p:nvSpPr>
        <p:spPr>
          <a:ln/>
        </p:spPr>
        <p:txBody>
          <a:bodyPr/>
          <a:lstStyle>
            <a:lvl1pPr>
              <a:defRPr/>
            </a:lvl1pPr>
          </a:lstStyle>
          <a:p>
            <a:pPr>
              <a:defRPr/>
            </a:pPr>
            <a:fld id="{0A10262E-D049-4D3D-8E22-C0ADC4ACADEB}" type="datetime2">
              <a:rPr lang="en-US"/>
              <a:pPr>
                <a:defRPr/>
              </a:pPr>
              <a:t>Thursday, 1 June 17</a:t>
            </a:fld>
            <a:endParaRPr lang="en-US"/>
          </a:p>
        </p:txBody>
      </p:sp>
      <p:sp>
        <p:nvSpPr>
          <p:cNvPr id="5"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6" name="Rectangle 19"/>
          <p:cNvSpPr>
            <a:spLocks noGrp="1" noChangeArrowheads="1"/>
          </p:cNvSpPr>
          <p:nvPr>
            <p:ph type="sldNum" sz="quarter" idx="12"/>
          </p:nvPr>
        </p:nvSpPr>
        <p:spPr>
          <a:ln/>
        </p:spPr>
        <p:txBody>
          <a:bodyPr/>
          <a:lstStyle>
            <a:lvl1pPr>
              <a:defRPr/>
            </a:lvl1pPr>
          </a:lstStyle>
          <a:p>
            <a:pPr>
              <a:defRPr/>
            </a:pPr>
            <a:fld id="{19E4A574-648E-4DFC-A0A4-6550E18818D5}"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49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dt" sz="half" idx="10"/>
          </p:nvPr>
        </p:nvSpPr>
        <p:spPr>
          <a:ln/>
        </p:spPr>
        <p:txBody>
          <a:bodyPr/>
          <a:lstStyle>
            <a:lvl1pPr>
              <a:defRPr/>
            </a:lvl1pPr>
          </a:lstStyle>
          <a:p>
            <a:pPr>
              <a:defRPr/>
            </a:pPr>
            <a:fld id="{730137CB-6C0E-435A-BDA8-F9A1D892A7F2}" type="datetime2">
              <a:rPr lang="en-US"/>
              <a:pPr>
                <a:defRPr/>
              </a:pPr>
              <a:t>Thursday, 1 June 17</a:t>
            </a:fld>
            <a:endParaRPr lang="en-US"/>
          </a:p>
        </p:txBody>
      </p:sp>
      <p:sp>
        <p:nvSpPr>
          <p:cNvPr id="6"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7" name="Rectangle 19"/>
          <p:cNvSpPr>
            <a:spLocks noGrp="1" noChangeArrowheads="1"/>
          </p:cNvSpPr>
          <p:nvPr>
            <p:ph type="sldNum" sz="quarter" idx="12"/>
          </p:nvPr>
        </p:nvSpPr>
        <p:spPr>
          <a:ln/>
        </p:spPr>
        <p:txBody>
          <a:bodyPr/>
          <a:lstStyle>
            <a:lvl1pPr>
              <a:defRPr/>
            </a:lvl1pPr>
          </a:lstStyle>
          <a:p>
            <a:pPr>
              <a:defRPr/>
            </a:pPr>
            <a:fld id="{1D81C9EA-56C7-413A-886C-FC597F4E43AB}"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dt" sz="half" idx="10"/>
          </p:nvPr>
        </p:nvSpPr>
        <p:spPr>
          <a:ln/>
        </p:spPr>
        <p:txBody>
          <a:bodyPr/>
          <a:lstStyle>
            <a:lvl1pPr>
              <a:defRPr/>
            </a:lvl1pPr>
          </a:lstStyle>
          <a:p>
            <a:pPr>
              <a:defRPr/>
            </a:pPr>
            <a:fld id="{AF678772-265B-4D33-B0E8-31C87DC68619}" type="datetime2">
              <a:rPr lang="en-US"/>
              <a:pPr>
                <a:defRPr/>
              </a:pPr>
              <a:t>Thursday, 1 June 17</a:t>
            </a:fld>
            <a:endParaRPr lang="en-US"/>
          </a:p>
        </p:txBody>
      </p:sp>
      <p:sp>
        <p:nvSpPr>
          <p:cNvPr id="8"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9" name="Rectangle 19"/>
          <p:cNvSpPr>
            <a:spLocks noGrp="1" noChangeArrowheads="1"/>
          </p:cNvSpPr>
          <p:nvPr>
            <p:ph type="sldNum" sz="quarter" idx="12"/>
          </p:nvPr>
        </p:nvSpPr>
        <p:spPr>
          <a:ln/>
        </p:spPr>
        <p:txBody>
          <a:bodyPr/>
          <a:lstStyle>
            <a:lvl1pPr>
              <a:defRPr/>
            </a:lvl1pPr>
          </a:lstStyle>
          <a:p>
            <a:pPr>
              <a:defRPr/>
            </a:pPr>
            <a:fld id="{5D838F0B-FC23-4EC2-BA5D-351593DAF8E1}"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dt" sz="half" idx="10"/>
          </p:nvPr>
        </p:nvSpPr>
        <p:spPr>
          <a:ln/>
        </p:spPr>
        <p:txBody>
          <a:bodyPr/>
          <a:lstStyle>
            <a:lvl1pPr>
              <a:defRPr/>
            </a:lvl1pPr>
          </a:lstStyle>
          <a:p>
            <a:pPr>
              <a:defRPr/>
            </a:pPr>
            <a:fld id="{F9A845F3-B9BE-4DEF-8284-22A4BB16D159}" type="datetime2">
              <a:rPr lang="en-US"/>
              <a:pPr>
                <a:defRPr/>
              </a:pPr>
              <a:t>Thursday, 1 June 17</a:t>
            </a:fld>
            <a:endParaRPr lang="en-US"/>
          </a:p>
        </p:txBody>
      </p:sp>
      <p:sp>
        <p:nvSpPr>
          <p:cNvPr id="4"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5" name="Rectangle 19"/>
          <p:cNvSpPr>
            <a:spLocks noGrp="1" noChangeArrowheads="1"/>
          </p:cNvSpPr>
          <p:nvPr>
            <p:ph type="sldNum" sz="quarter" idx="12"/>
          </p:nvPr>
        </p:nvSpPr>
        <p:spPr>
          <a:ln/>
        </p:spPr>
        <p:txBody>
          <a:bodyPr/>
          <a:lstStyle>
            <a:lvl1pPr>
              <a:defRPr/>
            </a:lvl1pPr>
          </a:lstStyle>
          <a:p>
            <a:pPr>
              <a:defRPr/>
            </a:pPr>
            <a:fld id="{F67E2777-C9D7-41CE-8AF2-CE0039D1ABAD}"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fld id="{B58441DF-CC39-411A-A5CD-6A76FB8F120F}" type="datetime2">
              <a:rPr lang="en-US"/>
              <a:pPr>
                <a:defRPr/>
              </a:pPr>
              <a:t>Thursday, 1 June 17</a:t>
            </a:fld>
            <a:endParaRPr lang="en-US"/>
          </a:p>
        </p:txBody>
      </p:sp>
      <p:sp>
        <p:nvSpPr>
          <p:cNvPr id="3"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4" name="Rectangle 19"/>
          <p:cNvSpPr>
            <a:spLocks noGrp="1" noChangeArrowheads="1"/>
          </p:cNvSpPr>
          <p:nvPr>
            <p:ph type="sldNum" sz="quarter" idx="12"/>
          </p:nvPr>
        </p:nvSpPr>
        <p:spPr>
          <a:ln/>
        </p:spPr>
        <p:txBody>
          <a:bodyPr/>
          <a:lstStyle>
            <a:lvl1pPr>
              <a:defRPr/>
            </a:lvl1pPr>
          </a:lstStyle>
          <a:p>
            <a:pPr>
              <a:defRPr/>
            </a:pPr>
            <a:fld id="{2FDFF5D1-38D4-4608-A2BD-234A1465CED0}"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fld id="{2FE8C1C5-3B63-4023-8031-29EBFEFCBA93}" type="datetime2">
              <a:rPr lang="en-US"/>
              <a:pPr>
                <a:defRPr/>
              </a:pPr>
              <a:t>Thursday, 1 June 17</a:t>
            </a:fld>
            <a:endParaRPr lang="en-US"/>
          </a:p>
        </p:txBody>
      </p:sp>
      <p:sp>
        <p:nvSpPr>
          <p:cNvPr id="6"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7" name="Rectangle 19"/>
          <p:cNvSpPr>
            <a:spLocks noGrp="1" noChangeArrowheads="1"/>
          </p:cNvSpPr>
          <p:nvPr>
            <p:ph type="sldNum" sz="quarter" idx="12"/>
          </p:nvPr>
        </p:nvSpPr>
        <p:spPr>
          <a:ln/>
        </p:spPr>
        <p:txBody>
          <a:bodyPr/>
          <a:lstStyle>
            <a:lvl1pPr>
              <a:defRPr/>
            </a:lvl1pPr>
          </a:lstStyle>
          <a:p>
            <a:pPr>
              <a:defRPr/>
            </a:pPr>
            <a:fld id="{855EF246-E6B0-43C6-922F-3267A23D9CED}" type="slidenum">
              <a:rPr lang="en-US"/>
              <a:pPr>
                <a:defRPr/>
              </a:pPr>
              <a:t>‹#›</a:t>
            </a:fld>
            <a:endParaRPr lang="en-US"/>
          </a:p>
        </p:txBody>
      </p:sp>
    </p:spTree>
  </p:cSld>
  <p:clrMapOvr>
    <a:masterClrMapping/>
  </p:clrMapOvr>
  <p:transition xmlns:p14="http://schemas.microsoft.com/office/powerpoint/2010/mai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fld id="{1072B85A-6C99-43D0-9ECF-8D3A4DE68714}" type="datetime2">
              <a:rPr lang="en-US"/>
              <a:pPr>
                <a:defRPr/>
              </a:pPr>
              <a:t>Thursday, 1 June 17</a:t>
            </a:fld>
            <a:endParaRPr lang="en-US"/>
          </a:p>
        </p:txBody>
      </p:sp>
      <p:sp>
        <p:nvSpPr>
          <p:cNvPr id="6" name="Rectangle 18"/>
          <p:cNvSpPr>
            <a:spLocks noGrp="1" noChangeArrowheads="1"/>
          </p:cNvSpPr>
          <p:nvPr>
            <p:ph type="ftr" sz="quarter" idx="11"/>
          </p:nvPr>
        </p:nvSpPr>
        <p:spPr>
          <a:ln/>
        </p:spPr>
        <p:txBody>
          <a:bodyPr/>
          <a:lstStyle>
            <a:lvl1pPr>
              <a:defRPr/>
            </a:lvl1pPr>
          </a:lstStyle>
          <a:p>
            <a:pPr>
              <a:defRPr/>
            </a:pPr>
            <a:r>
              <a:rPr lang="en-US"/>
              <a:t>Geoscience in Nigeria by Prof. M. A. O. Rahaman</a:t>
            </a:r>
          </a:p>
        </p:txBody>
      </p:sp>
      <p:sp>
        <p:nvSpPr>
          <p:cNvPr id="7" name="Rectangle 19"/>
          <p:cNvSpPr>
            <a:spLocks noGrp="1" noChangeArrowheads="1"/>
          </p:cNvSpPr>
          <p:nvPr>
            <p:ph type="sldNum" sz="quarter" idx="12"/>
          </p:nvPr>
        </p:nvSpPr>
        <p:spPr>
          <a:ln/>
        </p:spPr>
        <p:txBody>
          <a:bodyPr/>
          <a:lstStyle>
            <a:lvl1pPr>
              <a:defRPr/>
            </a:lvl1pPr>
          </a:lstStyle>
          <a:p>
            <a:pPr>
              <a:defRPr/>
            </a:pPr>
            <a:fld id="{9C8B07E9-DE4C-44CD-92DB-6C2347FBA378}" type="slidenum">
              <a:rPr lang="en-US"/>
              <a:pPr>
                <a:defRPr/>
              </a:pPr>
              <a:t>‹#›</a:t>
            </a:fld>
            <a:endParaRPr lang="en-US"/>
          </a:p>
        </p:txBody>
      </p:sp>
    </p:spTree>
  </p:cSld>
  <p:clrMapOvr>
    <a:masterClrMapping/>
  </p:clrMapOvr>
  <p:transition xmlns:p14="http://schemas.microsoft.com/office/powerpoint/2010/main">
    <p:random/>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6350"/>
            <a:ext cx="9140825" cy="6851650"/>
            <a:chOff x="0" y="4"/>
            <a:chExt cx="5758" cy="4316"/>
          </a:xfrm>
        </p:grpSpPr>
        <p:sp>
          <p:nvSpPr>
            <p:cNvPr id="1032" name="Freeform 3"/>
            <p:cNvSpPr>
              <a:spLocks/>
            </p:cNvSpPr>
            <p:nvPr/>
          </p:nvSpPr>
          <p:spPr bwMode="hidden">
            <a:xfrm>
              <a:off x="558" y="1161"/>
              <a:ext cx="5200" cy="3159"/>
            </a:xfrm>
            <a:custGeom>
              <a:avLst/>
              <a:gdLst>
                <a:gd name="T0" fmla="*/ 0 w 5184"/>
                <a:gd name="T1" fmla="*/ 3159 h 3159"/>
                <a:gd name="T2" fmla="*/ 5200 w 5184"/>
                <a:gd name="T3" fmla="*/ 3159 h 3159"/>
                <a:gd name="T4" fmla="*/ 5200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endParaRPr lang="en-AU"/>
            </a:p>
          </p:txBody>
        </p:sp>
        <p:sp>
          <p:nvSpPr>
            <p:cNvPr id="1033" name="Freeform 4"/>
            <p:cNvSpPr>
              <a:spLocks/>
            </p:cNvSpPr>
            <p:nvPr/>
          </p:nvSpPr>
          <p:spPr bwMode="hidden">
            <a:xfrm>
              <a:off x="0" y="1161"/>
              <a:ext cx="558" cy="3159"/>
            </a:xfrm>
            <a:custGeom>
              <a:avLst/>
              <a:gdLst>
                <a:gd name="T0" fmla="*/ 0 w 556"/>
                <a:gd name="T1" fmla="*/ 0 h 3159"/>
                <a:gd name="T2" fmla="*/ 0 w 556"/>
                <a:gd name="T3" fmla="*/ 3159 h 3159"/>
                <a:gd name="T4" fmla="*/ 558 w 556"/>
                <a:gd name="T5" fmla="*/ 3159 h 3159"/>
                <a:gd name="T6" fmla="*/ 558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endParaRPr lang="en-AU"/>
            </a:p>
          </p:txBody>
        </p:sp>
        <p:grpSp>
          <p:nvGrpSpPr>
            <p:cNvPr id="1034" name="Group 5"/>
            <p:cNvGrpSpPr>
              <a:grpSpLocks/>
            </p:cNvGrpSpPr>
            <p:nvPr userDrawn="1"/>
          </p:nvGrpSpPr>
          <p:grpSpPr bwMode="auto">
            <a:xfrm>
              <a:off x="0" y="4"/>
              <a:ext cx="5758" cy="4316"/>
              <a:chOff x="0" y="4"/>
              <a:chExt cx="5758" cy="4316"/>
            </a:xfrm>
          </p:grpSpPr>
          <p:sp>
            <p:nvSpPr>
              <p:cNvPr id="1035" name="Freeform 6"/>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endParaRPr lang="en-AU"/>
              </a:p>
            </p:txBody>
          </p:sp>
          <p:sp>
            <p:nvSpPr>
              <p:cNvPr id="1036" name="Freeform 7"/>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endParaRPr lang="en-AU"/>
              </a:p>
            </p:txBody>
          </p:sp>
          <p:sp>
            <p:nvSpPr>
              <p:cNvPr id="1037" name="Freeform 8"/>
              <p:cNvSpPr>
                <a:spLocks/>
              </p:cNvSpPr>
              <p:nvPr/>
            </p:nvSpPr>
            <p:spPr bwMode="ltGray">
              <a:xfrm>
                <a:off x="1019" y="1155"/>
                <a:ext cx="4739" cy="12"/>
              </a:xfrm>
              <a:custGeom>
                <a:avLst/>
                <a:gdLst>
                  <a:gd name="T0" fmla="*/ 4739 w 4724"/>
                  <a:gd name="T1" fmla="*/ 0 h 12"/>
                  <a:gd name="T2" fmla="*/ 0 w 4724"/>
                  <a:gd name="T3" fmla="*/ 0 h 12"/>
                  <a:gd name="T4" fmla="*/ 0 w 4724"/>
                  <a:gd name="T5" fmla="*/ 12 h 12"/>
                  <a:gd name="T6" fmla="*/ 4739 w 4724"/>
                  <a:gd name="T7" fmla="*/ 12 h 12"/>
                  <a:gd name="T8" fmla="*/ 4739 w 4724"/>
                  <a:gd name="T9" fmla="*/ 0 h 12"/>
                  <a:gd name="T10" fmla="*/ 4739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endParaRPr lang="en-AU"/>
              </a:p>
            </p:txBody>
          </p:sp>
          <p:sp>
            <p:nvSpPr>
              <p:cNvPr id="1038" name="Freeform 9"/>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endParaRPr lang="en-AU"/>
              </a:p>
            </p:txBody>
          </p:sp>
          <p:sp>
            <p:nvSpPr>
              <p:cNvPr id="1039" name="Freeform 10"/>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endParaRPr lang="en-AU"/>
              </a:p>
            </p:txBody>
          </p:sp>
          <p:sp>
            <p:nvSpPr>
              <p:cNvPr id="221195"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a:p>
            </p:txBody>
          </p:sp>
          <p:sp>
            <p:nvSpPr>
              <p:cNvPr id="1041" name="Freeform 12"/>
              <p:cNvSpPr>
                <a:spLocks/>
              </p:cNvSpPr>
              <p:nvPr/>
            </p:nvSpPr>
            <p:spPr bwMode="ltGray">
              <a:xfrm>
                <a:off x="0" y="1155"/>
                <a:ext cx="351" cy="12"/>
              </a:xfrm>
              <a:custGeom>
                <a:avLst/>
                <a:gdLst>
                  <a:gd name="T0" fmla="*/ 0 w 251"/>
                  <a:gd name="T1" fmla="*/ 0 h 12"/>
                  <a:gd name="T2" fmla="*/ 0 w 251"/>
                  <a:gd name="T3" fmla="*/ 12 h 12"/>
                  <a:gd name="T4" fmla="*/ 351 w 251"/>
                  <a:gd name="T5" fmla="*/ 12 h 12"/>
                  <a:gd name="T6" fmla="*/ 351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endParaRPr lang="en-AU"/>
              </a:p>
            </p:txBody>
          </p:sp>
          <p:sp>
            <p:nvSpPr>
              <p:cNvPr id="1042" name="Freeform 13"/>
              <p:cNvSpPr>
                <a:spLocks/>
              </p:cNvSpPr>
              <p:nvPr/>
            </p:nvSpPr>
            <p:spPr bwMode="ltGray">
              <a:xfrm>
                <a:off x="767" y="1155"/>
                <a:ext cx="252" cy="12"/>
              </a:xfrm>
              <a:custGeom>
                <a:avLst/>
                <a:gdLst>
                  <a:gd name="T0" fmla="*/ 252 w 251"/>
                  <a:gd name="T1" fmla="*/ 0 h 12"/>
                  <a:gd name="T2" fmla="*/ 0 w 251"/>
                  <a:gd name="T3" fmla="*/ 0 h 12"/>
                  <a:gd name="T4" fmla="*/ 0 w 251"/>
                  <a:gd name="T5" fmla="*/ 12 h 12"/>
                  <a:gd name="T6" fmla="*/ 252 w 251"/>
                  <a:gd name="T7" fmla="*/ 12 h 12"/>
                  <a:gd name="T8" fmla="*/ 252 w 251"/>
                  <a:gd name="T9" fmla="*/ 0 h 12"/>
                  <a:gd name="T10" fmla="*/ 252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endParaRPr lang="en-AU"/>
              </a:p>
            </p:txBody>
          </p:sp>
          <p:sp>
            <p:nvSpPr>
              <p:cNvPr id="221198"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a:p>
            </p:txBody>
          </p:sp>
        </p:grpSp>
      </p:grpSp>
      <p:sp>
        <p:nvSpPr>
          <p:cNvPr id="221199"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21200"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1201"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effectLst>
                  <a:outerShdw blurRad="38100" dist="38100" dir="2700000" algn="tl">
                    <a:srgbClr val="000000"/>
                  </a:outerShdw>
                </a:effectLst>
              </a:defRPr>
            </a:lvl1pPr>
          </a:lstStyle>
          <a:p>
            <a:pPr>
              <a:defRPr/>
            </a:pPr>
            <a:fld id="{279AB85D-3B85-46D9-927C-FA88AB27D629}" type="datetime2">
              <a:rPr lang="en-US"/>
              <a:pPr>
                <a:defRPr/>
              </a:pPr>
              <a:t>Thursday, 1 June 17</a:t>
            </a:fld>
            <a:endParaRPr lang="en-US"/>
          </a:p>
        </p:txBody>
      </p:sp>
      <p:sp>
        <p:nvSpPr>
          <p:cNvPr id="221202"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000000"/>
                  </a:outerShdw>
                </a:effectLst>
              </a:defRPr>
            </a:lvl1pPr>
          </a:lstStyle>
          <a:p>
            <a:pPr>
              <a:defRPr/>
            </a:pPr>
            <a:r>
              <a:rPr lang="en-US"/>
              <a:t>Geoscience in Nigeria by Prof. M. A. O. Rahaman</a:t>
            </a:r>
          </a:p>
        </p:txBody>
      </p:sp>
      <p:sp>
        <p:nvSpPr>
          <p:cNvPr id="221203"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000000"/>
                  </a:outerShdw>
                </a:effectLst>
              </a:defRPr>
            </a:lvl1pPr>
          </a:lstStyle>
          <a:p>
            <a:pPr>
              <a:defRPr/>
            </a:pPr>
            <a:fld id="{8DCC4423-6B57-42BD-810F-5CEA2216E992}"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21"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ransition xmlns:p14="http://schemas.microsoft.com/office/powerpoint/2010/main">
    <p:random/>
  </p:transition>
  <p:timing>
    <p:tnLst>
      <p:par>
        <p:cTn xmlns:p14="http://schemas.microsoft.com/office/powerpoint/2010/main" id="1" dur="indefinite" restart="never" nodeType="tmRoot"/>
      </p:par>
    </p:tnLst>
  </p:timing>
  <p:hf hdr="0" ftr="0" dt="0"/>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 y="6350"/>
            <a:ext cx="9140825" cy="6851650"/>
            <a:chOff x="0" y="4"/>
            <a:chExt cx="5758" cy="4316"/>
          </a:xfrm>
        </p:grpSpPr>
        <p:sp>
          <p:nvSpPr>
            <p:cNvPr id="1032" name="Freeform 3"/>
            <p:cNvSpPr>
              <a:spLocks/>
            </p:cNvSpPr>
            <p:nvPr/>
          </p:nvSpPr>
          <p:spPr bwMode="hidden">
            <a:xfrm>
              <a:off x="558" y="1161"/>
              <a:ext cx="5200" cy="3159"/>
            </a:xfrm>
            <a:custGeom>
              <a:avLst/>
              <a:gdLst>
                <a:gd name="T0" fmla="*/ 0 w 5184"/>
                <a:gd name="T1" fmla="*/ 3159 h 3159"/>
                <a:gd name="T2" fmla="*/ 5200 w 5184"/>
                <a:gd name="T3" fmla="*/ 3159 h 3159"/>
                <a:gd name="T4" fmla="*/ 5200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endParaRPr lang="en-AU" sz="1500">
                <a:solidFill>
                  <a:srgbClr val="FFFFFF"/>
                </a:solidFill>
                <a:latin typeface="Tahoma"/>
              </a:endParaRPr>
            </a:p>
          </p:txBody>
        </p:sp>
        <p:sp>
          <p:nvSpPr>
            <p:cNvPr id="1033" name="Freeform 4"/>
            <p:cNvSpPr>
              <a:spLocks/>
            </p:cNvSpPr>
            <p:nvPr/>
          </p:nvSpPr>
          <p:spPr bwMode="hidden">
            <a:xfrm>
              <a:off x="0" y="1161"/>
              <a:ext cx="558" cy="3159"/>
            </a:xfrm>
            <a:custGeom>
              <a:avLst/>
              <a:gdLst>
                <a:gd name="T0" fmla="*/ 0 w 556"/>
                <a:gd name="T1" fmla="*/ 0 h 3159"/>
                <a:gd name="T2" fmla="*/ 0 w 556"/>
                <a:gd name="T3" fmla="*/ 3159 h 3159"/>
                <a:gd name="T4" fmla="*/ 558 w 556"/>
                <a:gd name="T5" fmla="*/ 3159 h 3159"/>
                <a:gd name="T6" fmla="*/ 558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endParaRPr lang="en-AU" sz="1500">
                <a:solidFill>
                  <a:srgbClr val="FFFFFF"/>
                </a:solidFill>
                <a:latin typeface="Tahoma"/>
              </a:endParaRPr>
            </a:p>
          </p:txBody>
        </p:sp>
        <p:grpSp>
          <p:nvGrpSpPr>
            <p:cNvPr id="1034" name="Group 5"/>
            <p:cNvGrpSpPr>
              <a:grpSpLocks/>
            </p:cNvGrpSpPr>
            <p:nvPr userDrawn="1"/>
          </p:nvGrpSpPr>
          <p:grpSpPr bwMode="auto">
            <a:xfrm>
              <a:off x="0" y="4"/>
              <a:ext cx="5758" cy="4316"/>
              <a:chOff x="0" y="4"/>
              <a:chExt cx="5758" cy="4316"/>
            </a:xfrm>
          </p:grpSpPr>
          <p:sp>
            <p:nvSpPr>
              <p:cNvPr id="1035" name="Freeform 6"/>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endParaRPr lang="en-AU" sz="1500">
                  <a:solidFill>
                    <a:srgbClr val="FFFFFF"/>
                  </a:solidFill>
                  <a:latin typeface="Tahoma"/>
                </a:endParaRPr>
              </a:p>
            </p:txBody>
          </p:sp>
          <p:sp>
            <p:nvSpPr>
              <p:cNvPr id="1036" name="Freeform 7"/>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endParaRPr lang="en-AU" sz="1500">
                  <a:solidFill>
                    <a:srgbClr val="FFFFFF"/>
                  </a:solidFill>
                  <a:latin typeface="Tahoma"/>
                </a:endParaRPr>
              </a:p>
            </p:txBody>
          </p:sp>
          <p:sp>
            <p:nvSpPr>
              <p:cNvPr id="1037" name="Freeform 8"/>
              <p:cNvSpPr>
                <a:spLocks/>
              </p:cNvSpPr>
              <p:nvPr/>
            </p:nvSpPr>
            <p:spPr bwMode="ltGray">
              <a:xfrm>
                <a:off x="1019" y="1155"/>
                <a:ext cx="4739" cy="12"/>
              </a:xfrm>
              <a:custGeom>
                <a:avLst/>
                <a:gdLst>
                  <a:gd name="T0" fmla="*/ 4739 w 4724"/>
                  <a:gd name="T1" fmla="*/ 0 h 12"/>
                  <a:gd name="T2" fmla="*/ 0 w 4724"/>
                  <a:gd name="T3" fmla="*/ 0 h 12"/>
                  <a:gd name="T4" fmla="*/ 0 w 4724"/>
                  <a:gd name="T5" fmla="*/ 12 h 12"/>
                  <a:gd name="T6" fmla="*/ 4739 w 4724"/>
                  <a:gd name="T7" fmla="*/ 12 h 12"/>
                  <a:gd name="T8" fmla="*/ 4739 w 4724"/>
                  <a:gd name="T9" fmla="*/ 0 h 12"/>
                  <a:gd name="T10" fmla="*/ 4739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endParaRPr lang="en-AU" sz="1500">
                  <a:solidFill>
                    <a:srgbClr val="FFFFFF"/>
                  </a:solidFill>
                  <a:latin typeface="Tahoma"/>
                </a:endParaRPr>
              </a:p>
            </p:txBody>
          </p:sp>
          <p:sp>
            <p:nvSpPr>
              <p:cNvPr id="1038" name="Freeform 9"/>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endParaRPr lang="en-AU" sz="1500">
                  <a:solidFill>
                    <a:srgbClr val="FFFFFF"/>
                  </a:solidFill>
                  <a:latin typeface="Tahoma"/>
                </a:endParaRPr>
              </a:p>
            </p:txBody>
          </p:sp>
          <p:sp>
            <p:nvSpPr>
              <p:cNvPr id="1039" name="Freeform 10"/>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endParaRPr lang="en-AU" sz="1500">
                  <a:solidFill>
                    <a:srgbClr val="FFFFFF"/>
                  </a:solidFill>
                  <a:latin typeface="Tahoma"/>
                </a:endParaRPr>
              </a:p>
            </p:txBody>
          </p:sp>
          <p:sp>
            <p:nvSpPr>
              <p:cNvPr id="221195"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sz="1500">
                  <a:solidFill>
                    <a:srgbClr val="FFFFFF"/>
                  </a:solidFill>
                  <a:latin typeface="Tahoma"/>
                </a:endParaRPr>
              </a:p>
            </p:txBody>
          </p:sp>
          <p:sp>
            <p:nvSpPr>
              <p:cNvPr id="1041" name="Freeform 12"/>
              <p:cNvSpPr>
                <a:spLocks/>
              </p:cNvSpPr>
              <p:nvPr/>
            </p:nvSpPr>
            <p:spPr bwMode="ltGray">
              <a:xfrm>
                <a:off x="0" y="1155"/>
                <a:ext cx="351" cy="12"/>
              </a:xfrm>
              <a:custGeom>
                <a:avLst/>
                <a:gdLst>
                  <a:gd name="T0" fmla="*/ 0 w 251"/>
                  <a:gd name="T1" fmla="*/ 0 h 12"/>
                  <a:gd name="T2" fmla="*/ 0 w 251"/>
                  <a:gd name="T3" fmla="*/ 12 h 12"/>
                  <a:gd name="T4" fmla="*/ 351 w 251"/>
                  <a:gd name="T5" fmla="*/ 12 h 12"/>
                  <a:gd name="T6" fmla="*/ 351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endParaRPr lang="en-AU" sz="1500">
                  <a:solidFill>
                    <a:srgbClr val="FFFFFF"/>
                  </a:solidFill>
                  <a:latin typeface="Tahoma"/>
                </a:endParaRPr>
              </a:p>
            </p:txBody>
          </p:sp>
          <p:sp>
            <p:nvSpPr>
              <p:cNvPr id="1042" name="Freeform 13"/>
              <p:cNvSpPr>
                <a:spLocks/>
              </p:cNvSpPr>
              <p:nvPr/>
            </p:nvSpPr>
            <p:spPr bwMode="ltGray">
              <a:xfrm>
                <a:off x="767" y="1155"/>
                <a:ext cx="252" cy="12"/>
              </a:xfrm>
              <a:custGeom>
                <a:avLst/>
                <a:gdLst>
                  <a:gd name="T0" fmla="*/ 252 w 251"/>
                  <a:gd name="T1" fmla="*/ 0 h 12"/>
                  <a:gd name="T2" fmla="*/ 0 w 251"/>
                  <a:gd name="T3" fmla="*/ 0 h 12"/>
                  <a:gd name="T4" fmla="*/ 0 w 251"/>
                  <a:gd name="T5" fmla="*/ 12 h 12"/>
                  <a:gd name="T6" fmla="*/ 252 w 251"/>
                  <a:gd name="T7" fmla="*/ 12 h 12"/>
                  <a:gd name="T8" fmla="*/ 252 w 251"/>
                  <a:gd name="T9" fmla="*/ 0 h 12"/>
                  <a:gd name="T10" fmla="*/ 252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endParaRPr lang="en-AU" sz="1500">
                  <a:solidFill>
                    <a:srgbClr val="FFFFFF"/>
                  </a:solidFill>
                  <a:latin typeface="Tahoma"/>
                </a:endParaRPr>
              </a:p>
            </p:txBody>
          </p:sp>
          <p:sp>
            <p:nvSpPr>
              <p:cNvPr id="221198"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sz="1500">
                  <a:solidFill>
                    <a:srgbClr val="FFFFFF"/>
                  </a:solidFill>
                  <a:latin typeface="Tahoma"/>
                </a:endParaRPr>
              </a:p>
            </p:txBody>
          </p:sp>
        </p:grpSp>
      </p:grpSp>
      <p:sp>
        <p:nvSpPr>
          <p:cNvPr id="221199" name="Rectangle 15"/>
          <p:cNvSpPr>
            <a:spLocks noGrp="1" noChangeArrowheads="1"/>
          </p:cNvSpPr>
          <p:nvPr>
            <p:ph type="title"/>
          </p:nvPr>
        </p:nvSpPr>
        <p:spPr bwMode="auto">
          <a:xfrm>
            <a:off x="1066800" y="304802"/>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21200"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1201"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750">
                <a:effectLst>
                  <a:outerShdw blurRad="38100" dist="38100" dir="2700000" algn="tl">
                    <a:srgbClr val="000000"/>
                  </a:outerShdw>
                </a:effectLst>
              </a:defRPr>
            </a:lvl1pPr>
          </a:lstStyle>
          <a:p>
            <a:pPr>
              <a:defRPr/>
            </a:pPr>
            <a:fld id="{279AB85D-3B85-46D9-927C-FA88AB27D629}" type="datetime2">
              <a:rPr lang="en-US">
                <a:solidFill>
                  <a:srgbClr val="FFFFFF"/>
                </a:solidFill>
                <a:latin typeface="Tahoma"/>
              </a:rPr>
              <a:pPr>
                <a:defRPr/>
              </a:pPr>
              <a:t>Thursday, 1 June 17</a:t>
            </a:fld>
            <a:endParaRPr lang="en-US">
              <a:solidFill>
                <a:srgbClr val="FFFFFF"/>
              </a:solidFill>
              <a:latin typeface="Tahoma"/>
            </a:endParaRPr>
          </a:p>
        </p:txBody>
      </p:sp>
      <p:sp>
        <p:nvSpPr>
          <p:cNvPr id="221202"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750">
                <a:effectLst>
                  <a:outerShdw blurRad="38100" dist="38100" dir="2700000" algn="tl">
                    <a:srgbClr val="000000"/>
                  </a:outerShdw>
                </a:effectLst>
              </a:defRPr>
            </a:lvl1pPr>
          </a:lstStyle>
          <a:p>
            <a:pPr>
              <a:defRPr/>
            </a:pPr>
            <a:r>
              <a:rPr lang="en-US">
                <a:solidFill>
                  <a:srgbClr val="FFFFFF"/>
                </a:solidFill>
                <a:latin typeface="Tahoma"/>
              </a:rPr>
              <a:t>Geoscience in Nigeria by Prof. M. A. O. Rahaman</a:t>
            </a:r>
          </a:p>
        </p:txBody>
      </p:sp>
      <p:sp>
        <p:nvSpPr>
          <p:cNvPr id="221203"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750">
                <a:effectLst>
                  <a:outerShdw blurRad="38100" dist="38100" dir="2700000" algn="tl">
                    <a:srgbClr val="000000"/>
                  </a:outerShdw>
                </a:effectLst>
              </a:defRPr>
            </a:lvl1pPr>
          </a:lstStyle>
          <a:p>
            <a:pPr>
              <a:defRPr/>
            </a:pPr>
            <a:fld id="{8DCC4423-6B57-42BD-810F-5CEA2216E992}" type="slidenum">
              <a:rPr lang="en-US">
                <a:solidFill>
                  <a:srgbClr val="FFFFFF"/>
                </a:solidFill>
                <a:latin typeface="Tahoma"/>
              </a:rPr>
              <a:pPr>
                <a:defRPr/>
              </a:pPr>
              <a:t>‹#›</a:t>
            </a:fld>
            <a:endParaRPr lang="en-US">
              <a:solidFill>
                <a:srgbClr val="FFFFFF"/>
              </a:solidFill>
              <a:latin typeface="Tahoma"/>
            </a:endParaRPr>
          </a:p>
        </p:txBody>
      </p:sp>
    </p:spTree>
    <p:extLst>
      <p:ext uri="{BB962C8B-B14F-4D97-AF65-F5344CB8AC3E}">
        <p14:creationId xmlns:p14="http://schemas.microsoft.com/office/powerpoint/2010/main" val="78271141"/>
      </p:ext>
    </p:extLst>
  </p:cSld>
  <p:clrMap bg1="dk2" tx1="lt1" bg2="dk1"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Lst>
  <p:transition xmlns:p14="http://schemas.microsoft.com/office/powerpoint/2010/main">
    <p:random/>
  </p:transition>
  <p:timing>
    <p:tnLst>
      <p:par>
        <p:cTn xmlns:p14="http://schemas.microsoft.com/office/powerpoint/2010/main" id="1" dur="indefinite" restart="never" nodeType="tmRoot"/>
      </p:par>
    </p:tnLst>
  </p:timing>
  <p:hf hdr="0" ftr="0" dt="0"/>
  <p:txStyles>
    <p:titleStyle>
      <a:lvl1pPr algn="l" rtl="0" eaLnBrk="0" fontAlgn="base" hangingPunct="0">
        <a:spcBef>
          <a:spcPct val="0"/>
        </a:spcBef>
        <a:spcAft>
          <a:spcPct val="0"/>
        </a:spcAft>
        <a:defRPr sz="33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33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33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33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3300" b="1">
          <a:solidFill>
            <a:schemeClr val="tx2"/>
          </a:solidFill>
          <a:effectLst>
            <a:outerShdw blurRad="38100" dist="38100" dir="2700000" algn="tl">
              <a:srgbClr val="000000"/>
            </a:outerShdw>
          </a:effectLst>
          <a:latin typeface="Tahoma" pitchFamily="34" charset="0"/>
        </a:defRPr>
      </a:lvl5pPr>
      <a:lvl6pPr marL="342900" algn="l" rtl="0" fontAlgn="base">
        <a:spcBef>
          <a:spcPct val="0"/>
        </a:spcBef>
        <a:spcAft>
          <a:spcPct val="0"/>
        </a:spcAft>
        <a:defRPr sz="3300" b="1">
          <a:solidFill>
            <a:schemeClr val="tx2"/>
          </a:solidFill>
          <a:effectLst>
            <a:outerShdw blurRad="38100" dist="38100" dir="2700000" algn="tl">
              <a:srgbClr val="000000"/>
            </a:outerShdw>
          </a:effectLst>
          <a:latin typeface="Tahoma" pitchFamily="34" charset="0"/>
        </a:defRPr>
      </a:lvl6pPr>
      <a:lvl7pPr marL="685800" algn="l" rtl="0" fontAlgn="base">
        <a:spcBef>
          <a:spcPct val="0"/>
        </a:spcBef>
        <a:spcAft>
          <a:spcPct val="0"/>
        </a:spcAft>
        <a:defRPr sz="3300" b="1">
          <a:solidFill>
            <a:schemeClr val="tx2"/>
          </a:solidFill>
          <a:effectLst>
            <a:outerShdw blurRad="38100" dist="38100" dir="2700000" algn="tl">
              <a:srgbClr val="000000"/>
            </a:outerShdw>
          </a:effectLst>
          <a:latin typeface="Tahoma" pitchFamily="34" charset="0"/>
        </a:defRPr>
      </a:lvl7pPr>
      <a:lvl8pPr marL="1028700" algn="l" rtl="0" fontAlgn="base">
        <a:spcBef>
          <a:spcPct val="0"/>
        </a:spcBef>
        <a:spcAft>
          <a:spcPct val="0"/>
        </a:spcAft>
        <a:defRPr sz="3300" b="1">
          <a:solidFill>
            <a:schemeClr val="tx2"/>
          </a:solidFill>
          <a:effectLst>
            <a:outerShdw blurRad="38100" dist="38100" dir="2700000" algn="tl">
              <a:srgbClr val="000000"/>
            </a:outerShdw>
          </a:effectLst>
          <a:latin typeface="Tahoma" pitchFamily="34" charset="0"/>
        </a:defRPr>
      </a:lvl8pPr>
      <a:lvl9pPr marL="1371600" algn="l" rtl="0" fontAlgn="base">
        <a:spcBef>
          <a:spcPct val="0"/>
        </a:spcBef>
        <a:spcAft>
          <a:spcPct val="0"/>
        </a:spcAft>
        <a:defRPr sz="3300" b="1">
          <a:solidFill>
            <a:schemeClr val="tx2"/>
          </a:solidFill>
          <a:effectLst>
            <a:outerShdw blurRad="38100" dist="38100" dir="2700000" algn="tl">
              <a:srgbClr val="000000"/>
            </a:outerShdw>
          </a:effectLst>
          <a:latin typeface="Tahoma" pitchFamily="34" charset="0"/>
        </a:defRPr>
      </a:lvl9pPr>
    </p:titleStyle>
    <p:bodyStyle>
      <a:lvl1pPr marL="257175" indent="-257175"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ea typeface="+mn-ea"/>
          <a:cs typeface="+mn-cs"/>
        </a:defRPr>
      </a:lvl1pPr>
      <a:lvl2pPr marL="557213" indent="-214313" algn="l" rtl="0" eaLnBrk="0" fontAlgn="base" hangingPunct="0">
        <a:spcBef>
          <a:spcPct val="20000"/>
        </a:spcBef>
        <a:spcAft>
          <a:spcPct val="0"/>
        </a:spcAft>
        <a:buClr>
          <a:schemeClr val="tx1"/>
        </a:buClr>
        <a:buChar char="–"/>
        <a:defRPr sz="2100">
          <a:solidFill>
            <a:schemeClr val="tx1"/>
          </a:solidFill>
          <a:effectLst>
            <a:outerShdw blurRad="38100" dist="38100" dir="2700000" algn="tl">
              <a:srgbClr val="000000"/>
            </a:outerShdw>
          </a:effectLst>
          <a:latin typeface="+mn-lt"/>
        </a:defRPr>
      </a:lvl2pPr>
      <a:lvl3pPr marL="857250" indent="-171450" algn="l" rtl="0" eaLnBrk="0" fontAlgn="base" hangingPunct="0">
        <a:spcBef>
          <a:spcPct val="20000"/>
        </a:spcBef>
        <a:spcAft>
          <a:spcPct val="0"/>
        </a:spcAft>
        <a:buClr>
          <a:schemeClr val="hlink"/>
        </a:buClr>
        <a:buSzPct val="70000"/>
        <a:buFont typeface="Wingdings" pitchFamily="2" charset="2"/>
        <a:buChar char="n"/>
        <a:defRPr sz="1800">
          <a:solidFill>
            <a:schemeClr val="tx1"/>
          </a:solidFill>
          <a:effectLst>
            <a:outerShdw blurRad="38100" dist="38100" dir="2700000" algn="tl">
              <a:srgbClr val="000000"/>
            </a:outerShdw>
          </a:effectLst>
          <a:latin typeface="+mn-lt"/>
        </a:defRPr>
      </a:lvl3pPr>
      <a:lvl4pPr marL="1200150" indent="-171450" algn="l" rtl="0" eaLnBrk="0" fontAlgn="base" hangingPunct="0">
        <a:spcBef>
          <a:spcPct val="20000"/>
        </a:spcBef>
        <a:spcAft>
          <a:spcPct val="0"/>
        </a:spcAft>
        <a:buClr>
          <a:schemeClr val="tx1"/>
        </a:buClr>
        <a:buChar char="–"/>
        <a:defRPr sz="1500">
          <a:solidFill>
            <a:schemeClr val="tx1"/>
          </a:solidFill>
          <a:effectLst>
            <a:outerShdw blurRad="38100" dist="38100" dir="2700000" algn="tl">
              <a:srgbClr val="000000"/>
            </a:outerShdw>
          </a:effectLst>
          <a:latin typeface="+mn-lt"/>
        </a:defRPr>
      </a:lvl4pPr>
      <a:lvl5pPr marL="1543050" indent="-171450" algn="l" rtl="0" eaLnBrk="0" fontAlgn="base" hangingPunct="0">
        <a:spcBef>
          <a:spcPct val="20000"/>
        </a:spcBef>
        <a:spcAft>
          <a:spcPct val="0"/>
        </a:spcAft>
        <a:buClr>
          <a:schemeClr val="hlink"/>
        </a:buClr>
        <a:buSzPct val="70000"/>
        <a:buFont typeface="Wingdings" pitchFamily="2" charset="2"/>
        <a:buChar char="n"/>
        <a:defRPr sz="1500">
          <a:solidFill>
            <a:schemeClr val="tx1"/>
          </a:solidFill>
          <a:effectLst>
            <a:outerShdw blurRad="38100" dist="38100" dir="2700000" algn="tl">
              <a:srgbClr val="000000"/>
            </a:outerShdw>
          </a:effectLst>
          <a:latin typeface="+mn-lt"/>
        </a:defRPr>
      </a:lvl5pPr>
      <a:lvl6pPr marL="1885950" indent="-171450" algn="l" rtl="0" fontAlgn="base">
        <a:spcBef>
          <a:spcPct val="20000"/>
        </a:spcBef>
        <a:spcAft>
          <a:spcPct val="0"/>
        </a:spcAft>
        <a:buClr>
          <a:schemeClr val="hlink"/>
        </a:buClr>
        <a:buSzPct val="70000"/>
        <a:buFont typeface="Wingdings" pitchFamily="2" charset="2"/>
        <a:buChar char="n"/>
        <a:defRPr sz="1500">
          <a:solidFill>
            <a:schemeClr val="tx1"/>
          </a:solidFill>
          <a:effectLst>
            <a:outerShdw blurRad="38100" dist="38100" dir="2700000" algn="tl">
              <a:srgbClr val="000000"/>
            </a:outerShdw>
          </a:effectLst>
          <a:latin typeface="+mn-lt"/>
        </a:defRPr>
      </a:lvl6pPr>
      <a:lvl7pPr marL="2228850" indent="-171450" algn="l" rtl="0" fontAlgn="base">
        <a:spcBef>
          <a:spcPct val="20000"/>
        </a:spcBef>
        <a:spcAft>
          <a:spcPct val="0"/>
        </a:spcAft>
        <a:buClr>
          <a:schemeClr val="hlink"/>
        </a:buClr>
        <a:buSzPct val="70000"/>
        <a:buFont typeface="Wingdings" pitchFamily="2" charset="2"/>
        <a:buChar char="n"/>
        <a:defRPr sz="1500">
          <a:solidFill>
            <a:schemeClr val="tx1"/>
          </a:solidFill>
          <a:effectLst>
            <a:outerShdw blurRad="38100" dist="38100" dir="2700000" algn="tl">
              <a:srgbClr val="000000"/>
            </a:outerShdw>
          </a:effectLst>
          <a:latin typeface="+mn-lt"/>
        </a:defRPr>
      </a:lvl7pPr>
      <a:lvl8pPr marL="2571750" indent="-171450" algn="l" rtl="0" fontAlgn="base">
        <a:spcBef>
          <a:spcPct val="20000"/>
        </a:spcBef>
        <a:spcAft>
          <a:spcPct val="0"/>
        </a:spcAft>
        <a:buClr>
          <a:schemeClr val="hlink"/>
        </a:buClr>
        <a:buSzPct val="70000"/>
        <a:buFont typeface="Wingdings" pitchFamily="2" charset="2"/>
        <a:buChar char="n"/>
        <a:defRPr sz="1500">
          <a:solidFill>
            <a:schemeClr val="tx1"/>
          </a:solidFill>
          <a:effectLst>
            <a:outerShdw blurRad="38100" dist="38100" dir="2700000" algn="tl">
              <a:srgbClr val="000000"/>
            </a:outerShdw>
          </a:effectLst>
          <a:latin typeface="+mn-lt"/>
        </a:defRPr>
      </a:lvl8pPr>
      <a:lvl9pPr marL="2914650" indent="-171450" algn="l" rtl="0" fontAlgn="base">
        <a:spcBef>
          <a:spcPct val="20000"/>
        </a:spcBef>
        <a:spcAft>
          <a:spcPct val="0"/>
        </a:spcAft>
        <a:buClr>
          <a:schemeClr val="hlink"/>
        </a:buClr>
        <a:buSzPct val="70000"/>
        <a:buFont typeface="Wingdings" pitchFamily="2" charset="2"/>
        <a:buChar char="n"/>
        <a:defRPr sz="1500">
          <a:solidFill>
            <a:schemeClr val="tx1"/>
          </a:solidFill>
          <a:effectLst>
            <a:outerShdw blurRad="38100" dist="38100" dir="2700000" algn="tl">
              <a:srgbClr val="000000"/>
            </a:outerShdw>
          </a:effectLst>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 Id="rId3" Type="http://schemas.openxmlformats.org/officeDocument/2006/relationships/image" Target="../media/image11.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 Id="rId3" Type="http://schemas.openxmlformats.org/officeDocument/2006/relationships/image" Target="../media/image1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0"/>
          <p:cNvSpPr>
            <a:spLocks noGrp="1" noChangeArrowheads="1"/>
          </p:cNvSpPr>
          <p:nvPr>
            <p:ph type="sldNum" sz="quarter" idx="12"/>
          </p:nvPr>
        </p:nvSpPr>
        <p:spPr/>
        <p:txBody>
          <a:bodyPr/>
          <a:lstStyle/>
          <a:p>
            <a:pPr>
              <a:defRPr/>
            </a:pPr>
            <a:fld id="{0518C79E-B9D9-47D1-87C1-2A5C7BB5868A}" type="slidenum">
              <a:rPr lang="en-US"/>
              <a:pPr>
                <a:defRPr/>
              </a:pPr>
              <a:t>1</a:t>
            </a:fld>
            <a:endParaRPr lang="en-US"/>
          </a:p>
        </p:txBody>
      </p:sp>
      <p:sp>
        <p:nvSpPr>
          <p:cNvPr id="261122" name="Rectangle 2"/>
          <p:cNvSpPr>
            <a:spLocks noGrp="1" noChangeArrowheads="1"/>
          </p:cNvSpPr>
          <p:nvPr>
            <p:ph type="ctrTitle"/>
          </p:nvPr>
        </p:nvSpPr>
        <p:spPr>
          <a:xfrm>
            <a:off x="990600" y="609600"/>
            <a:ext cx="7467600" cy="2209800"/>
          </a:xfrm>
        </p:spPr>
        <p:txBody>
          <a:bodyPr/>
          <a:lstStyle/>
          <a:p>
            <a:pPr algn="ctr" eaLnBrk="1" hangingPunct="1">
              <a:defRPr/>
            </a:pPr>
            <a:r>
              <a:rPr lang="en-GB" sz="3200" dirty="0" smtClean="0">
                <a:solidFill>
                  <a:schemeClr val="tx1"/>
                </a:solidFill>
              </a:rPr>
              <a:t>CREATING SHARED VALUE AS AN ESSENTIAL TOOL FOR ENHANCED CORPORATE SUSTAINABILITY</a:t>
            </a:r>
            <a:endParaRPr lang="en-US" sz="3200" dirty="0" smtClean="0">
              <a:solidFill>
                <a:schemeClr val="tx1"/>
              </a:solidFill>
            </a:endParaRPr>
          </a:p>
        </p:txBody>
      </p:sp>
      <p:sp>
        <p:nvSpPr>
          <p:cNvPr id="261123" name="Rectangle 3"/>
          <p:cNvSpPr>
            <a:spLocks noGrp="1" noChangeArrowheads="1"/>
          </p:cNvSpPr>
          <p:nvPr>
            <p:ph type="subTitle" idx="1"/>
          </p:nvPr>
        </p:nvSpPr>
        <p:spPr>
          <a:xfrm>
            <a:off x="533400" y="4343400"/>
            <a:ext cx="8305800" cy="762000"/>
          </a:xfrm>
        </p:spPr>
        <p:txBody>
          <a:bodyPr/>
          <a:lstStyle/>
          <a:p>
            <a:pPr algn="ctr" eaLnBrk="1" hangingPunct="1">
              <a:lnSpc>
                <a:spcPct val="80000"/>
              </a:lnSpc>
              <a:defRPr/>
            </a:pPr>
            <a:r>
              <a:rPr lang="en-US" sz="3300" b="1" dirty="0" smtClean="0">
                <a:solidFill>
                  <a:srgbClr val="FFFF00"/>
                </a:solidFill>
              </a:rPr>
              <a:t>M. A. Omar </a:t>
            </a:r>
            <a:r>
              <a:rPr lang="en-US" sz="3300" b="1" dirty="0" err="1" smtClean="0">
                <a:solidFill>
                  <a:srgbClr val="FFFF00"/>
                </a:solidFill>
              </a:rPr>
              <a:t>Rahaman</a:t>
            </a:r>
            <a:r>
              <a:rPr lang="en-US" sz="3300" b="1" dirty="0" smtClean="0">
                <a:solidFill>
                  <a:srgbClr val="FFFF00"/>
                </a:solidFill>
              </a:rPr>
              <a:t> </a:t>
            </a:r>
            <a:r>
              <a:rPr lang="en-US" sz="2000" b="1" dirty="0" err="1" smtClean="0"/>
              <a:t>C.Geol</a:t>
            </a:r>
            <a:r>
              <a:rPr lang="en-US" sz="2000" b="1" dirty="0" smtClean="0"/>
              <a:t>, FNMGS</a:t>
            </a:r>
          </a:p>
          <a:p>
            <a:pPr algn="ctr" eaLnBrk="1" hangingPunct="1">
              <a:lnSpc>
                <a:spcPct val="80000"/>
              </a:lnSpc>
              <a:defRPr/>
            </a:pPr>
            <a:r>
              <a:rPr lang="en-US" sz="1400" b="1" dirty="0" smtClean="0">
                <a:solidFill>
                  <a:srgbClr val="FFFF00"/>
                </a:solidFill>
              </a:rPr>
              <a:t/>
            </a:r>
            <a:br>
              <a:rPr lang="en-US" sz="1400" b="1" dirty="0" smtClean="0">
                <a:solidFill>
                  <a:srgbClr val="FFFF00"/>
                </a:solidFill>
              </a:rPr>
            </a:br>
            <a:r>
              <a:rPr lang="en-US" sz="1900" b="1" dirty="0" smtClean="0"/>
              <a:t>Professor of Geology, </a:t>
            </a:r>
          </a:p>
          <a:p>
            <a:pPr algn="ctr" eaLnBrk="1" hangingPunct="1">
              <a:lnSpc>
                <a:spcPct val="80000"/>
              </a:lnSpc>
              <a:defRPr/>
            </a:pPr>
            <a:r>
              <a:rPr lang="en-US" sz="1900" b="1" dirty="0" smtClean="0"/>
              <a:t>Obafemi </a:t>
            </a:r>
            <a:r>
              <a:rPr lang="en-US" sz="1900" b="1" dirty="0" err="1" smtClean="0"/>
              <a:t>Awolowo</a:t>
            </a:r>
            <a:r>
              <a:rPr lang="en-US" sz="1900" b="1" dirty="0" smtClean="0"/>
              <a:t> University, Ile-Ife</a:t>
            </a:r>
            <a:endParaRPr lang="en-US" sz="1600" b="1" dirty="0" smtClean="0"/>
          </a:p>
        </p:txBody>
      </p:sp>
      <p:sp>
        <p:nvSpPr>
          <p:cNvPr id="9" name="Date Placeholder 8"/>
          <p:cNvSpPr>
            <a:spLocks noGrp="1"/>
          </p:cNvSpPr>
          <p:nvPr>
            <p:ph type="dt" sz="quarter" idx="10"/>
          </p:nvPr>
        </p:nvSpPr>
        <p:spPr>
          <a:xfrm>
            <a:off x="1066800" y="6248400"/>
            <a:ext cx="2286000" cy="457200"/>
          </a:xfrm>
        </p:spPr>
        <p:txBody>
          <a:bodyPr/>
          <a:lstStyle/>
          <a:p>
            <a:pPr>
              <a:defRPr/>
            </a:pPr>
            <a:r>
              <a:rPr lang="en-US" sz="1100" b="1" dirty="0" smtClean="0"/>
              <a:t>Thursday, 27</a:t>
            </a:r>
            <a:r>
              <a:rPr lang="en-US" sz="1100" b="1" baseline="30000" dirty="0" smtClean="0"/>
              <a:t>th</a:t>
            </a:r>
            <a:r>
              <a:rPr lang="en-US" sz="1100" b="1" dirty="0" smtClean="0"/>
              <a:t> April, 2017</a:t>
            </a:r>
            <a:endParaRPr lang="en-US" sz="1100" b="1" dirty="0"/>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300C2289-D822-47E4-BF73-2AA17E6BAAEA}" type="slidenum">
              <a:rPr lang="en-US"/>
              <a:pPr>
                <a:defRPr/>
              </a:pPr>
              <a:t>10</a:t>
            </a:fld>
            <a:endParaRPr lang="en-US"/>
          </a:p>
        </p:txBody>
      </p:sp>
      <p:sp>
        <p:nvSpPr>
          <p:cNvPr id="233475" name="Rectangle 3"/>
          <p:cNvSpPr>
            <a:spLocks noGrp="1" noChangeArrowheads="1"/>
          </p:cNvSpPr>
          <p:nvPr>
            <p:ph type="body" idx="1"/>
          </p:nvPr>
        </p:nvSpPr>
        <p:spPr>
          <a:xfrm>
            <a:off x="838200" y="1600200"/>
            <a:ext cx="7772400" cy="5181600"/>
          </a:xfrm>
        </p:spPr>
        <p:txBody>
          <a:bodyPr/>
          <a:lstStyle/>
          <a:p>
            <a:pPr algn="just" eaLnBrk="1" hangingPunct="1">
              <a:defRPr/>
            </a:pPr>
            <a:endParaRPr lang="en-GB" sz="2400" dirty="0" smtClean="0"/>
          </a:p>
          <a:p>
            <a:pPr algn="just" eaLnBrk="1" hangingPunct="1">
              <a:defRPr/>
            </a:pPr>
            <a:r>
              <a:rPr lang="en-GB" sz="2400" dirty="0" smtClean="0"/>
              <a:t>Mining in itself affects relatively small areas. Mining, however, is one of the pathways by which metals enter the environment.</a:t>
            </a:r>
          </a:p>
          <a:p>
            <a:pPr algn="just" eaLnBrk="1" hangingPunct="1">
              <a:defRPr/>
            </a:pPr>
            <a:endParaRPr lang="en-GB" sz="2400" dirty="0"/>
          </a:p>
          <a:p>
            <a:pPr algn="just" eaLnBrk="1" hangingPunct="1">
              <a:defRPr/>
            </a:pPr>
            <a:r>
              <a:rPr lang="en-GB" sz="2400" dirty="0" smtClean="0"/>
              <a:t>Figure 2 (</a:t>
            </a:r>
            <a:r>
              <a:rPr lang="en-GB" sz="2400" dirty="0" err="1" smtClean="0"/>
              <a:t>Salomons</a:t>
            </a:r>
            <a:r>
              <a:rPr lang="en-GB" sz="2400" dirty="0" smtClean="0"/>
              <a:t>, 1995) shows the pathway of metals from mineralized areas in the earth’s crust to where it ends up as diffuse pollutants in soils and sediments and stored in waste dumps. </a:t>
            </a:r>
          </a:p>
          <a:p>
            <a:pPr algn="just" eaLnBrk="1" hangingPunct="1">
              <a:defRPr/>
            </a:pPr>
            <a:endParaRPr lang="en-GB" sz="2000" dirty="0" smtClean="0"/>
          </a:p>
          <a:p>
            <a:pPr eaLnBrk="1" hangingPunct="1">
              <a:defRPr/>
            </a:pPr>
            <a:endParaRPr lang="en-GB" sz="2000" dirty="0" smtClean="0"/>
          </a:p>
        </p:txBody>
      </p:sp>
      <p:sp>
        <p:nvSpPr>
          <p:cNvPr id="7" name="Title 4"/>
          <p:cNvSpPr>
            <a:spLocks noGrp="1"/>
          </p:cNvSpPr>
          <p:nvPr>
            <p:ph type="title"/>
          </p:nvPr>
        </p:nvSpPr>
        <p:spPr>
          <a:xfrm>
            <a:off x="914400" y="152400"/>
            <a:ext cx="7543800" cy="1295400"/>
          </a:xfrm>
        </p:spPr>
        <p:txBody>
          <a:bodyPr/>
          <a:lstStyle/>
          <a:p>
            <a:pPr algn="ctr"/>
            <a:r>
              <a:rPr lang="en-US" dirty="0" smtClean="0">
                <a:solidFill>
                  <a:srgbClr val="FFFF00"/>
                </a:solidFill>
              </a:rPr>
              <a:t>IMPACTS OF MINING OPERATIONS</a:t>
            </a:r>
            <a:endParaRPr lang="en-AU" dirty="0"/>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11</a:t>
            </a:fld>
            <a:endParaRPr lang="en-US"/>
          </a:p>
        </p:txBody>
      </p:sp>
      <p:pic>
        <p:nvPicPr>
          <p:cNvPr id="5" name="Picture 4" descr="figure 2"/>
          <p:cNvPicPr/>
          <p:nvPr/>
        </p:nvPicPr>
        <p:blipFill>
          <a:blip r:embed="rId2" cstate="print"/>
          <a:srcRect/>
          <a:stretch>
            <a:fillRect/>
          </a:stretch>
        </p:blipFill>
        <p:spPr bwMode="auto">
          <a:xfrm>
            <a:off x="1905000" y="68401"/>
            <a:ext cx="5105400" cy="5943600"/>
          </a:xfrm>
          <a:prstGeom prst="rect">
            <a:avLst/>
          </a:prstGeom>
          <a:noFill/>
          <a:ln w="9525">
            <a:noFill/>
            <a:miter lim="800000"/>
            <a:headEnd/>
            <a:tailEnd/>
          </a:ln>
        </p:spPr>
      </p:pic>
      <p:sp>
        <p:nvSpPr>
          <p:cNvPr id="6" name="Rectangle 5"/>
          <p:cNvSpPr/>
          <p:nvPr/>
        </p:nvSpPr>
        <p:spPr>
          <a:xfrm>
            <a:off x="938212" y="6012001"/>
            <a:ext cx="6705600" cy="707886"/>
          </a:xfrm>
          <a:prstGeom prst="rect">
            <a:avLst/>
          </a:prstGeom>
        </p:spPr>
        <p:txBody>
          <a:bodyPr wrap="square">
            <a:spAutoFit/>
          </a:bodyPr>
          <a:lstStyle/>
          <a:p>
            <a:r>
              <a:rPr lang="en-GB" dirty="0"/>
              <a:t>Figure </a:t>
            </a:r>
            <a:r>
              <a:rPr lang="en-GB" dirty="0" smtClean="0"/>
              <a:t>2: Pathway of </a:t>
            </a:r>
            <a:r>
              <a:rPr lang="en-GB" dirty="0"/>
              <a:t>metals from mineralized areas in the earth’s crust </a:t>
            </a:r>
            <a:r>
              <a:rPr lang="en-GB" dirty="0" smtClean="0"/>
              <a:t>(</a:t>
            </a:r>
            <a:r>
              <a:rPr lang="en-GB" dirty="0" err="1"/>
              <a:t>Salomons</a:t>
            </a:r>
            <a:r>
              <a:rPr lang="en-GB" dirty="0"/>
              <a:t>, 1995) </a:t>
            </a:r>
          </a:p>
        </p:txBody>
      </p:sp>
    </p:spTree>
    <p:extLst>
      <p:ext uri="{BB962C8B-B14F-4D97-AF65-F5344CB8AC3E}">
        <p14:creationId xmlns:p14="http://schemas.microsoft.com/office/powerpoint/2010/main" val="296735036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82A2D296-48DC-4FB2-A233-D99CE1CE2E2A}" type="slidenum">
              <a:rPr lang="en-US"/>
              <a:pPr>
                <a:defRPr/>
              </a:pPr>
              <a:t>12</a:t>
            </a:fld>
            <a:endParaRPr lang="en-US"/>
          </a:p>
        </p:txBody>
      </p:sp>
      <p:sp>
        <p:nvSpPr>
          <p:cNvPr id="233474" name="Rectangle 2"/>
          <p:cNvSpPr>
            <a:spLocks noGrp="1" noChangeArrowheads="1"/>
          </p:cNvSpPr>
          <p:nvPr>
            <p:ph type="title"/>
          </p:nvPr>
        </p:nvSpPr>
        <p:spPr>
          <a:xfrm>
            <a:off x="0" y="-60325"/>
            <a:ext cx="9144000" cy="1431925"/>
          </a:xfrm>
        </p:spPr>
        <p:txBody>
          <a:bodyPr/>
          <a:lstStyle/>
          <a:p>
            <a:pPr algn="ctr"/>
            <a:r>
              <a:rPr lang="en-GB" dirty="0" smtClean="0">
                <a:solidFill>
                  <a:srgbClr val="FFFF00"/>
                </a:solidFill>
              </a:rPr>
              <a:t>SUSTAINABILITY</a:t>
            </a:r>
            <a:endParaRPr lang="en-AU" dirty="0">
              <a:solidFill>
                <a:srgbClr val="FFFF00"/>
              </a:solidFill>
            </a:endParaRPr>
          </a:p>
        </p:txBody>
      </p:sp>
      <p:sp>
        <p:nvSpPr>
          <p:cNvPr id="233475" name="Rectangle 3"/>
          <p:cNvSpPr>
            <a:spLocks noGrp="1" noChangeArrowheads="1"/>
          </p:cNvSpPr>
          <p:nvPr>
            <p:ph type="body" idx="1"/>
          </p:nvPr>
        </p:nvSpPr>
        <p:spPr>
          <a:xfrm>
            <a:off x="838200" y="1447800"/>
            <a:ext cx="7772400" cy="4038600"/>
          </a:xfrm>
        </p:spPr>
        <p:txBody>
          <a:bodyPr/>
          <a:lstStyle/>
          <a:p>
            <a:pPr algn="just"/>
            <a:r>
              <a:rPr lang="en-GB" sz="2800" b="1" dirty="0" err="1" smtClean="0">
                <a:solidFill>
                  <a:srgbClr val="FFFF00"/>
                </a:solidFill>
              </a:rPr>
              <a:t>Brundtland</a:t>
            </a:r>
            <a:r>
              <a:rPr lang="en-GB" sz="2800" b="1" dirty="0" smtClean="0">
                <a:solidFill>
                  <a:srgbClr val="FFFF00"/>
                </a:solidFill>
              </a:rPr>
              <a:t> Report (WCED), 1987</a:t>
            </a:r>
          </a:p>
          <a:p>
            <a:pPr algn="just"/>
            <a:endParaRPr lang="en-GB" sz="1400" b="1" dirty="0" smtClean="0">
              <a:solidFill>
                <a:srgbClr val="FFFF00"/>
              </a:solidFill>
            </a:endParaRPr>
          </a:p>
          <a:p>
            <a:pPr lvl="1" algn="just">
              <a:buFont typeface="Courier New" panose="02070309020205020404" pitchFamily="49" charset="0"/>
              <a:buChar char="o"/>
            </a:pPr>
            <a:r>
              <a:rPr lang="en-GB" sz="2000" dirty="0" smtClean="0"/>
              <a:t>In </a:t>
            </a:r>
            <a:r>
              <a:rPr lang="en-GB" sz="2000" dirty="0"/>
              <a:t>the United Nations Report “Our Common Future” which is based on the work of the </a:t>
            </a:r>
            <a:r>
              <a:rPr lang="en-GB" sz="2000" dirty="0" err="1"/>
              <a:t>Brundtland</a:t>
            </a:r>
            <a:r>
              <a:rPr lang="en-GB" sz="2000" dirty="0"/>
              <a:t> </a:t>
            </a:r>
            <a:r>
              <a:rPr lang="en-GB" sz="2000" dirty="0" smtClean="0"/>
              <a:t>Commission defined sustainable development as development that meets the needs of the present without compromising the ability of future generations to meet their needs. This </a:t>
            </a:r>
            <a:r>
              <a:rPr lang="en-GB" sz="2000" dirty="0"/>
              <a:t>definition guarantees intergeneration fairness</a:t>
            </a:r>
            <a:r>
              <a:rPr lang="en-GB" sz="2000" dirty="0" smtClean="0"/>
              <a:t>.</a:t>
            </a:r>
          </a:p>
          <a:p>
            <a:pPr lvl="1" algn="just">
              <a:buFont typeface="Courier New" panose="02070309020205020404" pitchFamily="49" charset="0"/>
              <a:buChar char="o"/>
            </a:pPr>
            <a:endParaRPr lang="en-GB" sz="2000" dirty="0"/>
          </a:p>
          <a:p>
            <a:pPr lvl="1" algn="just">
              <a:buFont typeface="Courier New" panose="02070309020205020404" pitchFamily="49" charset="0"/>
              <a:buChar char="o"/>
            </a:pPr>
            <a:r>
              <a:rPr lang="en-GB" sz="2000" dirty="0"/>
              <a:t>However, according to </a:t>
            </a:r>
            <a:r>
              <a:rPr lang="en-GB" sz="2000" dirty="0" err="1"/>
              <a:t>Hilson</a:t>
            </a:r>
            <a:r>
              <a:rPr lang="en-GB" sz="2000" dirty="0"/>
              <a:t> and </a:t>
            </a:r>
            <a:r>
              <a:rPr lang="en-GB" sz="2000" dirty="0" err="1"/>
              <a:t>Murck</a:t>
            </a:r>
            <a:r>
              <a:rPr lang="en-GB" sz="2000" dirty="0"/>
              <a:t> (2000) this definition </a:t>
            </a:r>
            <a:r>
              <a:rPr lang="en-GB" sz="2000" dirty="0" smtClean="0"/>
              <a:t>does not outline an effective sustainability framework for any industry to follow. Consequently it has been interpreted by different people, academics, industrialists, governments, in different ways such that it is not clear exactly how the mines can contribute to sustainable development.</a:t>
            </a:r>
            <a:endParaRPr lang="en-AU" sz="2000" dirty="0" smtClean="0"/>
          </a:p>
          <a:p>
            <a:pPr algn="just" eaLnBrk="1" hangingPunct="1">
              <a:spcBef>
                <a:spcPts val="0"/>
              </a:spcBef>
              <a:defRPr/>
            </a:pPr>
            <a:endParaRPr lang="en-GB" sz="2000" dirty="0" smtClean="0"/>
          </a:p>
          <a:p>
            <a:pPr eaLnBrk="1" hangingPunct="1">
              <a:spcBef>
                <a:spcPts val="0"/>
              </a:spcBef>
              <a:defRPr/>
            </a:pPr>
            <a:endParaRPr lang="en-US" sz="2000" dirty="0" smtClean="0"/>
          </a:p>
        </p:txBody>
      </p:sp>
    </p:spTree>
    <p:extLst>
      <p:ext uri="{BB962C8B-B14F-4D97-AF65-F5344CB8AC3E}">
        <p14:creationId xmlns:p14="http://schemas.microsoft.com/office/powerpoint/2010/main" val="2814160262"/>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82A2D296-48DC-4FB2-A233-D99CE1CE2E2A}" type="slidenum">
              <a:rPr lang="en-US"/>
              <a:pPr>
                <a:defRPr/>
              </a:pPr>
              <a:t>13</a:t>
            </a:fld>
            <a:endParaRPr lang="en-US"/>
          </a:p>
        </p:txBody>
      </p:sp>
      <p:sp>
        <p:nvSpPr>
          <p:cNvPr id="233474" name="Rectangle 2"/>
          <p:cNvSpPr>
            <a:spLocks noGrp="1" noChangeArrowheads="1"/>
          </p:cNvSpPr>
          <p:nvPr>
            <p:ph type="title"/>
          </p:nvPr>
        </p:nvSpPr>
        <p:spPr>
          <a:xfrm>
            <a:off x="685800" y="-9525"/>
            <a:ext cx="7924800" cy="1050925"/>
          </a:xfrm>
        </p:spPr>
        <p:txBody>
          <a:bodyPr/>
          <a:lstStyle/>
          <a:p>
            <a:pPr algn="ctr"/>
            <a:r>
              <a:rPr lang="en-GB" dirty="0" smtClean="0">
                <a:solidFill>
                  <a:srgbClr val="FFFF00"/>
                </a:solidFill>
              </a:rPr>
              <a:t>SUSTAINABILITY</a:t>
            </a:r>
            <a:endParaRPr lang="en-AU" dirty="0">
              <a:solidFill>
                <a:srgbClr val="FFFF00"/>
              </a:solidFill>
            </a:endParaRPr>
          </a:p>
        </p:txBody>
      </p:sp>
      <p:sp>
        <p:nvSpPr>
          <p:cNvPr id="233475" name="Rectangle 3"/>
          <p:cNvSpPr>
            <a:spLocks noGrp="1" noChangeArrowheads="1"/>
          </p:cNvSpPr>
          <p:nvPr>
            <p:ph type="body" idx="1"/>
          </p:nvPr>
        </p:nvSpPr>
        <p:spPr>
          <a:xfrm>
            <a:off x="838200" y="1143000"/>
            <a:ext cx="7772400" cy="4038600"/>
          </a:xfrm>
        </p:spPr>
        <p:txBody>
          <a:bodyPr/>
          <a:lstStyle/>
          <a:p>
            <a:r>
              <a:rPr lang="en-GB" sz="2000" b="1" dirty="0">
                <a:solidFill>
                  <a:srgbClr val="FFFF00"/>
                </a:solidFill>
              </a:rPr>
              <a:t>United Nations Conference on </a:t>
            </a:r>
            <a:r>
              <a:rPr lang="en-GB" sz="2000" b="1" dirty="0" smtClean="0">
                <a:solidFill>
                  <a:srgbClr val="FFFF00"/>
                </a:solidFill>
              </a:rPr>
              <a:t>Environment Development</a:t>
            </a:r>
            <a:r>
              <a:rPr lang="en-GB" sz="2000" b="1" dirty="0">
                <a:solidFill>
                  <a:srgbClr val="FFFF00"/>
                </a:solidFill>
              </a:rPr>
              <a:t>, 1992 </a:t>
            </a:r>
            <a:r>
              <a:rPr lang="en-GB" sz="2000" b="1" dirty="0" smtClean="0">
                <a:solidFill>
                  <a:srgbClr val="FFFF00"/>
                </a:solidFill>
              </a:rPr>
              <a:t>(Earth Summit)</a:t>
            </a:r>
          </a:p>
          <a:p>
            <a:endParaRPr lang="en-GB" sz="2000" b="1" dirty="0">
              <a:solidFill>
                <a:srgbClr val="FFFF00"/>
              </a:solidFill>
            </a:endParaRPr>
          </a:p>
          <a:p>
            <a:pPr lvl="1" algn="just">
              <a:buFont typeface="Courier New" panose="02070309020205020404" pitchFamily="49" charset="0"/>
              <a:buChar char="o"/>
            </a:pPr>
            <a:r>
              <a:rPr lang="en-GB" sz="2000" dirty="0">
                <a:ea typeface="+mn-ea"/>
                <a:cs typeface="+mn-cs"/>
              </a:rPr>
              <a:t>A more comprehensive concept of sustainable development was articulated at the United Nations Conference on Environment Development (UNCED) commonly known as the “Earth Summit” in Rio de Janeiro in 1992 which stressed the 3 elements of sustainable development namely</a:t>
            </a:r>
            <a:r>
              <a:rPr lang="en-GB" sz="2000" dirty="0" smtClean="0">
                <a:ea typeface="+mn-ea"/>
                <a:cs typeface="+mn-cs"/>
              </a:rPr>
              <a:t>;</a:t>
            </a:r>
          </a:p>
          <a:p>
            <a:pPr lvl="1" algn="just">
              <a:buFont typeface="Courier New" panose="02070309020205020404" pitchFamily="49" charset="0"/>
              <a:buChar char="o"/>
            </a:pPr>
            <a:endParaRPr lang="en-AU" sz="2000" dirty="0">
              <a:ea typeface="+mn-ea"/>
              <a:cs typeface="+mn-cs"/>
            </a:endParaRPr>
          </a:p>
          <a:p>
            <a:pPr lvl="1">
              <a:lnSpc>
                <a:spcPct val="150000"/>
              </a:lnSpc>
              <a:buFont typeface="Wingdings" pitchFamily="2" charset="2"/>
              <a:buChar char="Ø"/>
            </a:pPr>
            <a:r>
              <a:rPr lang="en-GB" sz="1800" b="1" dirty="0" smtClean="0">
                <a:solidFill>
                  <a:srgbClr val="FFFF00"/>
                </a:solidFill>
              </a:rPr>
              <a:t>Conservation of the basic needs of life</a:t>
            </a:r>
          </a:p>
          <a:p>
            <a:pPr lvl="1">
              <a:lnSpc>
                <a:spcPct val="150000"/>
              </a:lnSpc>
              <a:buFont typeface="Wingdings" pitchFamily="2" charset="2"/>
              <a:buChar char="Ø"/>
            </a:pPr>
            <a:r>
              <a:rPr lang="en-GB" sz="1800" b="1" dirty="0" smtClean="0">
                <a:solidFill>
                  <a:srgbClr val="FFFF00"/>
                </a:solidFill>
              </a:rPr>
              <a:t>Enabling all people to achieve economic prosperity</a:t>
            </a:r>
          </a:p>
          <a:p>
            <a:pPr lvl="1">
              <a:lnSpc>
                <a:spcPct val="150000"/>
              </a:lnSpc>
              <a:buFont typeface="Wingdings" pitchFamily="2" charset="2"/>
              <a:buChar char="Ø"/>
            </a:pPr>
            <a:r>
              <a:rPr lang="en-GB" sz="1800" b="1" dirty="0" smtClean="0">
                <a:solidFill>
                  <a:srgbClr val="FFFF00"/>
                </a:solidFill>
              </a:rPr>
              <a:t>Striving towards social justice</a:t>
            </a:r>
            <a:endParaRPr lang="en-GB" sz="2000" b="1" dirty="0" smtClean="0">
              <a:solidFill>
                <a:srgbClr val="FFFF00"/>
              </a:solidFill>
            </a:endParaRPr>
          </a:p>
          <a:p>
            <a:pPr eaLnBrk="1" hangingPunct="1">
              <a:spcBef>
                <a:spcPts val="0"/>
              </a:spcBef>
              <a:defRPr/>
            </a:pPr>
            <a:endParaRPr lang="en-US" sz="2000" dirty="0" smtClean="0"/>
          </a:p>
        </p:txBody>
      </p:sp>
    </p:spTree>
    <p:extLst>
      <p:ext uri="{BB962C8B-B14F-4D97-AF65-F5344CB8AC3E}">
        <p14:creationId xmlns:p14="http://schemas.microsoft.com/office/powerpoint/2010/main" val="2417414692"/>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14</a:t>
            </a:fld>
            <a:endParaRPr lang="en-US"/>
          </a:p>
        </p:txBody>
      </p:sp>
      <p:sp>
        <p:nvSpPr>
          <p:cNvPr id="5" name="Rectangle 3"/>
          <p:cNvSpPr txBox="1">
            <a:spLocks noChangeArrowheads="1"/>
          </p:cNvSpPr>
          <p:nvPr/>
        </p:nvSpPr>
        <p:spPr bwMode="auto">
          <a:xfrm>
            <a:off x="838200" y="1143000"/>
            <a:ext cx="7772400" cy="403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r>
              <a:rPr lang="en-GB" sz="2000" b="1" kern="0" dirty="0" err="1" smtClean="0">
                <a:solidFill>
                  <a:srgbClr val="FFFF00"/>
                </a:solidFill>
              </a:rPr>
              <a:t>Wellmer</a:t>
            </a:r>
            <a:r>
              <a:rPr lang="en-GB" sz="2000" b="1" kern="0" dirty="0" smtClean="0">
                <a:solidFill>
                  <a:srgbClr val="FFFF00"/>
                </a:solidFill>
              </a:rPr>
              <a:t> and Becker Platen (2001); Jenkins and </a:t>
            </a:r>
            <a:r>
              <a:rPr lang="en-GB" sz="2000" b="1" kern="0" dirty="0" err="1" smtClean="0">
                <a:solidFill>
                  <a:srgbClr val="FFFF00"/>
                </a:solidFill>
              </a:rPr>
              <a:t>Yokovleva</a:t>
            </a:r>
            <a:r>
              <a:rPr lang="en-GB" sz="2000" b="1" kern="0" dirty="0" smtClean="0">
                <a:solidFill>
                  <a:srgbClr val="FFFF00"/>
                </a:solidFill>
              </a:rPr>
              <a:t> (2006)</a:t>
            </a:r>
          </a:p>
          <a:p>
            <a:endParaRPr lang="en-GB" sz="2000" b="1" kern="0" dirty="0" smtClean="0">
              <a:solidFill>
                <a:srgbClr val="FFFF00"/>
              </a:solidFill>
            </a:endParaRPr>
          </a:p>
          <a:p>
            <a:pPr lvl="1" algn="just">
              <a:buFont typeface="Courier New" panose="02070309020205020404" pitchFamily="49" charset="0"/>
              <a:buChar char="o"/>
            </a:pPr>
            <a:r>
              <a:rPr lang="en-GB" sz="2000" kern="0" dirty="0" smtClean="0">
                <a:ea typeface="+mn-ea"/>
                <a:cs typeface="+mn-cs"/>
              </a:rPr>
              <a:t>Implicit in the definition of sustainable development is the matter of availability of mineral resources in the future.</a:t>
            </a:r>
          </a:p>
          <a:p>
            <a:pPr marL="457200" lvl="1" indent="0" algn="just">
              <a:buNone/>
            </a:pPr>
            <a:endParaRPr lang="en-GB" sz="2000" kern="0" dirty="0" smtClean="0"/>
          </a:p>
          <a:p>
            <a:pPr marL="457200" lvl="1" indent="0" algn="just">
              <a:buNone/>
            </a:pPr>
            <a:r>
              <a:rPr lang="en-GB" sz="2000" kern="0" dirty="0" smtClean="0"/>
              <a:t>Consequently, they added research and technology as a fourth cornerstone to the definition of sustainable </a:t>
            </a:r>
            <a:r>
              <a:rPr lang="en-GB" sz="2000" kern="0" dirty="0"/>
              <a:t>development (</a:t>
            </a:r>
            <a:r>
              <a:rPr lang="en-GB" sz="2000" kern="0" dirty="0" err="1"/>
              <a:t>Wellmer</a:t>
            </a:r>
            <a:r>
              <a:rPr lang="en-GB" sz="2000" kern="0" dirty="0"/>
              <a:t> and Becker </a:t>
            </a:r>
            <a:r>
              <a:rPr lang="en-GB" sz="2000" kern="0" dirty="0" smtClean="0"/>
              <a:t>Platen, 2001b) – see figure 3.</a:t>
            </a:r>
            <a:endParaRPr lang="en-GB" sz="2000" kern="0" dirty="0" smtClean="0">
              <a:ea typeface="+mn-ea"/>
              <a:cs typeface="+mn-cs"/>
            </a:endParaRPr>
          </a:p>
          <a:p>
            <a:pPr lvl="1" algn="just">
              <a:buFont typeface="Courier New" panose="02070309020205020404" pitchFamily="49" charset="0"/>
              <a:buChar char="o"/>
            </a:pPr>
            <a:endParaRPr lang="en-GB" sz="2000" kern="0" dirty="0" smtClean="0">
              <a:ea typeface="+mn-ea"/>
              <a:cs typeface="+mn-cs"/>
            </a:endParaRPr>
          </a:p>
        </p:txBody>
      </p:sp>
      <p:sp>
        <p:nvSpPr>
          <p:cNvPr id="6" name="Rectangle 2"/>
          <p:cNvSpPr>
            <a:spLocks noGrp="1" noChangeArrowheads="1"/>
          </p:cNvSpPr>
          <p:nvPr>
            <p:ph type="title"/>
          </p:nvPr>
        </p:nvSpPr>
        <p:spPr>
          <a:xfrm>
            <a:off x="152400" y="-80963"/>
            <a:ext cx="6858000" cy="990600"/>
          </a:xfrm>
        </p:spPr>
        <p:txBody>
          <a:bodyPr/>
          <a:lstStyle/>
          <a:p>
            <a:pPr algn="ctr"/>
            <a:r>
              <a:rPr lang="en-GB" dirty="0" smtClean="0">
                <a:solidFill>
                  <a:srgbClr val="FFFF00"/>
                </a:solidFill>
              </a:rPr>
              <a:t>SUSTAINABILITY</a:t>
            </a:r>
            <a:endParaRPr lang="en-AU" dirty="0">
              <a:solidFill>
                <a:srgbClr val="FFFF00"/>
              </a:solidFill>
            </a:endParaRPr>
          </a:p>
        </p:txBody>
      </p:sp>
    </p:spTree>
    <p:extLst>
      <p:ext uri="{BB962C8B-B14F-4D97-AF65-F5344CB8AC3E}">
        <p14:creationId xmlns:p14="http://schemas.microsoft.com/office/powerpoint/2010/main" val="2333761932"/>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82A2D296-48DC-4FB2-A233-D99CE1CE2E2A}" type="slidenum">
              <a:rPr lang="en-US"/>
              <a:pPr>
                <a:defRPr/>
              </a:pPr>
              <a:t>15</a:t>
            </a:fld>
            <a:endParaRPr lang="en-US"/>
          </a:p>
        </p:txBody>
      </p:sp>
      <p:sp>
        <p:nvSpPr>
          <p:cNvPr id="233474" name="Rectangle 2"/>
          <p:cNvSpPr>
            <a:spLocks noGrp="1" noChangeArrowheads="1"/>
          </p:cNvSpPr>
          <p:nvPr>
            <p:ph type="title"/>
          </p:nvPr>
        </p:nvSpPr>
        <p:spPr>
          <a:xfrm>
            <a:off x="152400" y="-80963"/>
            <a:ext cx="6858000" cy="990600"/>
          </a:xfrm>
        </p:spPr>
        <p:txBody>
          <a:bodyPr/>
          <a:lstStyle/>
          <a:p>
            <a:pPr algn="ctr"/>
            <a:r>
              <a:rPr lang="en-GB" dirty="0" smtClean="0">
                <a:solidFill>
                  <a:srgbClr val="FFFF00"/>
                </a:solidFill>
              </a:rPr>
              <a:t>SUSTAINABILITY</a:t>
            </a:r>
            <a:endParaRPr lang="en-AU" dirty="0">
              <a:solidFill>
                <a:srgbClr val="FFFF00"/>
              </a:solidFill>
            </a:endParaRPr>
          </a:p>
        </p:txBody>
      </p:sp>
      <p:pic>
        <p:nvPicPr>
          <p:cNvPr id="3" name="Picture 2"/>
          <p:cNvPicPr>
            <a:picLocks noChangeAspect="1"/>
          </p:cNvPicPr>
          <p:nvPr/>
        </p:nvPicPr>
        <p:blipFill>
          <a:blip r:embed="rId2"/>
          <a:stretch>
            <a:fillRect/>
          </a:stretch>
        </p:blipFill>
        <p:spPr>
          <a:xfrm>
            <a:off x="609599" y="938212"/>
            <a:ext cx="7467613" cy="4624388"/>
          </a:xfrm>
          <a:prstGeom prst="rect">
            <a:avLst/>
          </a:prstGeom>
        </p:spPr>
      </p:pic>
      <p:sp>
        <p:nvSpPr>
          <p:cNvPr id="4" name="Rectangle 3"/>
          <p:cNvSpPr/>
          <p:nvPr/>
        </p:nvSpPr>
        <p:spPr>
          <a:xfrm>
            <a:off x="914400" y="5705445"/>
            <a:ext cx="6628738" cy="646331"/>
          </a:xfrm>
          <a:prstGeom prst="rect">
            <a:avLst/>
          </a:prstGeom>
        </p:spPr>
        <p:txBody>
          <a:bodyPr wrap="none">
            <a:spAutoFit/>
          </a:bodyPr>
          <a:lstStyle/>
          <a:p>
            <a:r>
              <a:rPr lang="en-GB" kern="0" dirty="0" smtClean="0"/>
              <a:t>Figure 3: The 4 Cornerstone to Sustainable Development</a:t>
            </a:r>
          </a:p>
          <a:p>
            <a:pPr algn="r"/>
            <a:r>
              <a:rPr lang="en-GB" sz="1600" kern="0" dirty="0" err="1" smtClean="0"/>
              <a:t>Wellmer</a:t>
            </a:r>
            <a:r>
              <a:rPr lang="en-GB" sz="1600" kern="0" dirty="0" smtClean="0"/>
              <a:t> </a:t>
            </a:r>
            <a:r>
              <a:rPr lang="en-GB" sz="1600" kern="0" dirty="0"/>
              <a:t>and Becker Platen (2001b)</a:t>
            </a:r>
            <a:r>
              <a:rPr lang="en-GB" sz="1600" kern="0" dirty="0" smtClean="0"/>
              <a:t> </a:t>
            </a:r>
            <a:endParaRPr lang="en-GB" sz="1600" dirty="0"/>
          </a:p>
        </p:txBody>
      </p:sp>
    </p:spTree>
    <p:extLst>
      <p:ext uri="{BB962C8B-B14F-4D97-AF65-F5344CB8AC3E}">
        <p14:creationId xmlns:p14="http://schemas.microsoft.com/office/powerpoint/2010/main" val="109286864"/>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066800"/>
            <a:ext cx="7543800" cy="4114800"/>
          </a:xfrm>
        </p:spPr>
        <p:txBody>
          <a:bodyPr/>
          <a:lstStyle/>
          <a:p>
            <a:pPr algn="just"/>
            <a:r>
              <a:rPr lang="en-GB" sz="2400" dirty="0" smtClean="0"/>
              <a:t>Mining and exploitation must be carried out in an environmentally sustainable manner. All parties involved in mining enterprise should be aware of their social responsibilities in order to avoid issues similar to those encountered in the oil sector.</a:t>
            </a:r>
          </a:p>
          <a:p>
            <a:endParaRPr lang="en-GB" sz="1050" dirty="0" smtClean="0"/>
          </a:p>
          <a:p>
            <a:r>
              <a:rPr lang="en-GB" sz="2400" dirty="0" smtClean="0"/>
              <a:t>Ogoni Bill of Rights which called for ‘political control of Ogoni Affairs by Ogoni people’ and the ‘right to protect the Ogoni environment and ecology from further degradation’ was signed on 26</a:t>
            </a:r>
            <a:r>
              <a:rPr lang="en-GB" sz="2400" baseline="30000" dirty="0" smtClean="0"/>
              <a:t>th</a:t>
            </a:r>
            <a:r>
              <a:rPr lang="en-GB" sz="2400" dirty="0" smtClean="0"/>
              <a:t> August, 1990.</a:t>
            </a:r>
          </a:p>
          <a:p>
            <a:endParaRPr lang="en-GB" sz="1050" dirty="0" smtClean="0"/>
          </a:p>
          <a:p>
            <a:r>
              <a:rPr lang="en-GB" sz="2400" dirty="0" smtClean="0"/>
              <a:t>The Movement for the Survival of Ogoni People (MOSOP) forced Shell to withdraw from the Oil fields in Ogoni in 1993 because Shell had lost its social license to operate.</a:t>
            </a:r>
            <a:endParaRPr lang="en-GB" sz="2400" dirty="0"/>
          </a:p>
        </p:txBody>
      </p:sp>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16</a:t>
            </a:fld>
            <a:endParaRPr lang="en-US"/>
          </a:p>
        </p:txBody>
      </p:sp>
      <p:sp>
        <p:nvSpPr>
          <p:cNvPr id="5" name="Rectangle 2"/>
          <p:cNvSpPr>
            <a:spLocks noGrp="1" noChangeArrowheads="1"/>
          </p:cNvSpPr>
          <p:nvPr>
            <p:ph type="title"/>
          </p:nvPr>
        </p:nvSpPr>
        <p:spPr>
          <a:xfrm>
            <a:off x="228600" y="228600"/>
            <a:ext cx="8839200" cy="990600"/>
          </a:xfrm>
        </p:spPr>
        <p:txBody>
          <a:bodyPr/>
          <a:lstStyle/>
          <a:p>
            <a:pPr algn="ctr"/>
            <a:r>
              <a:rPr lang="en-GB" dirty="0" smtClean="0">
                <a:solidFill>
                  <a:srgbClr val="FFFF00"/>
                </a:solidFill>
              </a:rPr>
              <a:t>CORPORATE SUSTAINABILITY</a:t>
            </a:r>
            <a:endParaRPr lang="en-AU" dirty="0">
              <a:solidFill>
                <a:srgbClr val="FFFF00"/>
              </a:solidFill>
            </a:endParaRPr>
          </a:p>
        </p:txBody>
      </p:sp>
    </p:spTree>
    <p:extLst>
      <p:ext uri="{BB962C8B-B14F-4D97-AF65-F5344CB8AC3E}">
        <p14:creationId xmlns:p14="http://schemas.microsoft.com/office/powerpoint/2010/main" val="250071431"/>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763000" cy="762000"/>
          </a:xfrm>
        </p:spPr>
        <p:txBody>
          <a:bodyPr/>
          <a:lstStyle/>
          <a:p>
            <a:r>
              <a:rPr lang="en-GB" dirty="0">
                <a:solidFill>
                  <a:srgbClr val="FFFF00"/>
                </a:solidFill>
              </a:rPr>
              <a:t>CORPORATE SUSTAINABILITY</a:t>
            </a:r>
            <a:endParaRPr lang="en-GB" dirty="0"/>
          </a:p>
        </p:txBody>
      </p:sp>
      <p:sp>
        <p:nvSpPr>
          <p:cNvPr id="3" name="Content Placeholder 2"/>
          <p:cNvSpPr>
            <a:spLocks noGrp="1"/>
          </p:cNvSpPr>
          <p:nvPr>
            <p:ph idx="1"/>
          </p:nvPr>
        </p:nvSpPr>
        <p:spPr>
          <a:xfrm>
            <a:off x="1066800" y="1219200"/>
            <a:ext cx="7543800" cy="4876800"/>
          </a:xfrm>
        </p:spPr>
        <p:txBody>
          <a:bodyPr/>
          <a:lstStyle/>
          <a:p>
            <a:r>
              <a:rPr lang="en-GB" sz="2800" dirty="0" smtClean="0"/>
              <a:t>Education is an important factor in economic growth and development. It is the primary agent of transformation towards development and provides the motivation, justification, and social support for pursuing and applying scientific and technical skills.</a:t>
            </a:r>
          </a:p>
          <a:p>
            <a:endParaRPr lang="en-GB" sz="2800" dirty="0" smtClean="0"/>
          </a:p>
          <a:p>
            <a:r>
              <a:rPr lang="en-GB" sz="2800" dirty="0" smtClean="0"/>
              <a:t>We need to produce a high quality workforce to propel our economy forward and sustain our industries.</a:t>
            </a:r>
          </a:p>
        </p:txBody>
      </p:sp>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17</a:t>
            </a:fld>
            <a:endParaRPr lang="en-US"/>
          </a:p>
        </p:txBody>
      </p:sp>
    </p:spTree>
    <p:extLst>
      <p:ext uri="{BB962C8B-B14F-4D97-AF65-F5344CB8AC3E}">
        <p14:creationId xmlns:p14="http://schemas.microsoft.com/office/powerpoint/2010/main" val="267307754"/>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2512" y="990600"/>
            <a:ext cx="7543800" cy="4114800"/>
          </a:xfrm>
        </p:spPr>
        <p:txBody>
          <a:bodyPr/>
          <a:lstStyle/>
          <a:p>
            <a:pPr algn="just"/>
            <a:r>
              <a:rPr lang="en-GB" dirty="0" smtClean="0"/>
              <a:t>Unfortunately, there is a decline in the quality of instructions and standards in geoscience education.</a:t>
            </a:r>
          </a:p>
          <a:p>
            <a:pPr algn="just"/>
            <a:endParaRPr lang="en-GB" dirty="0" smtClean="0"/>
          </a:p>
          <a:p>
            <a:pPr algn="just"/>
            <a:r>
              <a:rPr lang="en-GB" dirty="0" smtClean="0"/>
              <a:t>The editorial of the Tribune Newspaper of Friday, 9</a:t>
            </a:r>
            <a:r>
              <a:rPr lang="en-GB" baseline="30000" dirty="0" smtClean="0"/>
              <a:t>th</a:t>
            </a:r>
            <a:r>
              <a:rPr lang="en-GB" dirty="0" smtClean="0"/>
              <a:t> September 2011 captioned ‘</a:t>
            </a:r>
            <a:r>
              <a:rPr lang="en-GB" b="1" dirty="0" smtClean="0">
                <a:solidFill>
                  <a:srgbClr val="FFFF00"/>
                </a:solidFill>
              </a:rPr>
              <a:t>First Class Failures</a:t>
            </a:r>
            <a:r>
              <a:rPr lang="en-GB" dirty="0" smtClean="0"/>
              <a:t>’ captured succinctly our predicament (Figure 4).</a:t>
            </a:r>
          </a:p>
        </p:txBody>
      </p:sp>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18</a:t>
            </a:fld>
            <a:endParaRPr lang="en-US"/>
          </a:p>
        </p:txBody>
      </p:sp>
      <p:sp>
        <p:nvSpPr>
          <p:cNvPr id="6" name="Rectangle 5"/>
          <p:cNvSpPr/>
          <p:nvPr/>
        </p:nvSpPr>
        <p:spPr>
          <a:xfrm>
            <a:off x="261937" y="0"/>
            <a:ext cx="8882063" cy="769441"/>
          </a:xfrm>
          <a:prstGeom prst="rect">
            <a:avLst/>
          </a:prstGeom>
        </p:spPr>
        <p:txBody>
          <a:bodyPr wrap="square">
            <a:spAutoFit/>
          </a:bodyPr>
          <a:lstStyle/>
          <a:p>
            <a:r>
              <a:rPr lang="en-GB" sz="4400" b="1" kern="0" dirty="0">
                <a:solidFill>
                  <a:srgbClr val="FFFF00"/>
                </a:solidFill>
                <a:effectLst>
                  <a:outerShdw blurRad="38100" dist="38100" dir="2700000" algn="tl">
                    <a:srgbClr val="000000"/>
                  </a:outerShdw>
                </a:effectLst>
                <a:latin typeface="Tahoma"/>
                <a:ea typeface="+mj-ea"/>
                <a:cs typeface="+mj-cs"/>
              </a:rPr>
              <a:t>CORPORATE SUSTAINABILITY</a:t>
            </a:r>
            <a:endParaRPr lang="en-GB" dirty="0"/>
          </a:p>
        </p:txBody>
      </p:sp>
    </p:spTree>
    <p:extLst>
      <p:ext uri="{BB962C8B-B14F-4D97-AF65-F5344CB8AC3E}">
        <p14:creationId xmlns:p14="http://schemas.microsoft.com/office/powerpoint/2010/main" val="210381876"/>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19</a:t>
            </a:fld>
            <a:endParaRPr lang="en-US"/>
          </a:p>
        </p:txBody>
      </p:sp>
      <p:sp>
        <p:nvSpPr>
          <p:cNvPr id="5" name="Rectangle 4"/>
          <p:cNvSpPr/>
          <p:nvPr/>
        </p:nvSpPr>
        <p:spPr>
          <a:xfrm>
            <a:off x="261937" y="76200"/>
            <a:ext cx="8882063" cy="769441"/>
          </a:xfrm>
          <a:prstGeom prst="rect">
            <a:avLst/>
          </a:prstGeom>
        </p:spPr>
        <p:txBody>
          <a:bodyPr wrap="square">
            <a:spAutoFit/>
          </a:bodyPr>
          <a:lstStyle/>
          <a:p>
            <a:r>
              <a:rPr lang="en-GB" sz="4400" b="1" kern="0" dirty="0">
                <a:solidFill>
                  <a:srgbClr val="FFFF00"/>
                </a:solidFill>
                <a:effectLst>
                  <a:outerShdw blurRad="38100" dist="38100" dir="2700000" algn="tl">
                    <a:srgbClr val="000000"/>
                  </a:outerShdw>
                </a:effectLst>
                <a:latin typeface="Tahoma"/>
                <a:ea typeface="+mj-ea"/>
                <a:cs typeface="+mj-cs"/>
              </a:rPr>
              <a:t>CORPORATE SUSTAINABILITY</a:t>
            </a:r>
            <a:endParaRPr lang="en-GB" dirty="0"/>
          </a:p>
        </p:txBody>
      </p:sp>
      <p:pic>
        <p:nvPicPr>
          <p:cNvPr id="2" name="Picture 1"/>
          <p:cNvPicPr>
            <a:picLocks noChangeAspect="1"/>
          </p:cNvPicPr>
          <p:nvPr/>
        </p:nvPicPr>
        <p:blipFill>
          <a:blip r:embed="rId2"/>
          <a:stretch>
            <a:fillRect/>
          </a:stretch>
        </p:blipFill>
        <p:spPr>
          <a:xfrm>
            <a:off x="626188" y="845640"/>
            <a:ext cx="7679612" cy="5700283"/>
          </a:xfrm>
          <a:prstGeom prst="rect">
            <a:avLst/>
          </a:prstGeom>
        </p:spPr>
      </p:pic>
    </p:spTree>
    <p:extLst>
      <p:ext uri="{BB962C8B-B14F-4D97-AF65-F5344CB8AC3E}">
        <p14:creationId xmlns:p14="http://schemas.microsoft.com/office/powerpoint/2010/main" val="1931321506"/>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8382000" cy="609600"/>
          </a:xfrm>
        </p:spPr>
        <p:txBody>
          <a:bodyPr/>
          <a:lstStyle/>
          <a:p>
            <a:r>
              <a:rPr lang="en-US" dirty="0" smtClean="0">
                <a:solidFill>
                  <a:srgbClr val="FFFF00"/>
                </a:solidFill>
              </a:rPr>
              <a:t>OUTLINE OF PRESENTATION</a:t>
            </a:r>
            <a:endParaRPr lang="en-GB" dirty="0"/>
          </a:p>
        </p:txBody>
      </p:sp>
      <p:sp>
        <p:nvSpPr>
          <p:cNvPr id="3" name="Content Placeholder 2"/>
          <p:cNvSpPr>
            <a:spLocks noGrp="1"/>
          </p:cNvSpPr>
          <p:nvPr>
            <p:ph idx="1"/>
          </p:nvPr>
        </p:nvSpPr>
        <p:spPr>
          <a:xfrm>
            <a:off x="981075" y="838200"/>
            <a:ext cx="7543800" cy="4114800"/>
          </a:xfrm>
        </p:spPr>
        <p:txBody>
          <a:bodyPr/>
          <a:lstStyle/>
          <a:p>
            <a:pPr>
              <a:buClr>
                <a:schemeClr val="tx1"/>
              </a:buClr>
              <a:buFont typeface="Wingdings" panose="05000000000000000000" pitchFamily="2" charset="2"/>
              <a:buChar char="v"/>
            </a:pPr>
            <a:r>
              <a:rPr lang="en-GB" sz="2400" dirty="0" smtClean="0"/>
              <a:t>PROTOCOLS AND INTRODUCTION</a:t>
            </a:r>
          </a:p>
          <a:p>
            <a:pPr>
              <a:buClr>
                <a:schemeClr val="tx1"/>
              </a:buClr>
              <a:buFont typeface="Wingdings" panose="05000000000000000000" pitchFamily="2" charset="2"/>
              <a:buChar char="v"/>
            </a:pPr>
            <a:r>
              <a:rPr lang="en-GB" sz="2400" dirty="0" smtClean="0"/>
              <a:t>DEFINITIONS</a:t>
            </a:r>
          </a:p>
          <a:p>
            <a:pPr lvl="1">
              <a:buFont typeface="Wingdings" panose="05000000000000000000" pitchFamily="2" charset="2"/>
              <a:buChar char="§"/>
            </a:pPr>
            <a:r>
              <a:rPr lang="en-GB" sz="2000" dirty="0"/>
              <a:t>Life Cycle of Mines (Beginning, Middle, and Closure)</a:t>
            </a:r>
          </a:p>
          <a:p>
            <a:pPr lvl="1">
              <a:buFont typeface="Wingdings" panose="05000000000000000000" pitchFamily="2" charset="2"/>
              <a:buChar char="§"/>
            </a:pPr>
            <a:r>
              <a:rPr lang="en-GB" sz="2000" dirty="0" smtClean="0"/>
              <a:t>Impacts </a:t>
            </a:r>
            <a:r>
              <a:rPr lang="en-GB" sz="2000" dirty="0"/>
              <a:t>of </a:t>
            </a:r>
            <a:r>
              <a:rPr lang="en-GB" sz="2000" dirty="0" smtClean="0"/>
              <a:t>Mining Operations</a:t>
            </a:r>
            <a:endParaRPr lang="en-GB" sz="2000" dirty="0"/>
          </a:p>
          <a:p>
            <a:pPr lvl="1">
              <a:buFont typeface="Wingdings" panose="05000000000000000000" pitchFamily="2" charset="2"/>
              <a:buChar char="§"/>
            </a:pPr>
            <a:r>
              <a:rPr lang="en-GB" sz="2000" dirty="0"/>
              <a:t>Sustainability</a:t>
            </a:r>
          </a:p>
          <a:p>
            <a:pPr lvl="2">
              <a:buFont typeface="Courier New" panose="02070309020205020404" pitchFamily="49" charset="0"/>
              <a:buChar char="o"/>
            </a:pPr>
            <a:r>
              <a:rPr lang="en-GB" sz="1400" b="1" dirty="0">
                <a:solidFill>
                  <a:srgbClr val="FFFF00"/>
                </a:solidFill>
              </a:rPr>
              <a:t>World Commission on Environment and Development, 1987 (</a:t>
            </a:r>
            <a:r>
              <a:rPr lang="en-GB" sz="1400" b="1" dirty="0" err="1">
                <a:solidFill>
                  <a:srgbClr val="FFFF00"/>
                </a:solidFill>
              </a:rPr>
              <a:t>Brundtland</a:t>
            </a:r>
            <a:r>
              <a:rPr lang="en-GB" sz="1400" b="1" dirty="0">
                <a:solidFill>
                  <a:srgbClr val="FFFF00"/>
                </a:solidFill>
              </a:rPr>
              <a:t> Report – ‘Our Common Future’)</a:t>
            </a:r>
          </a:p>
          <a:p>
            <a:pPr lvl="2">
              <a:buFont typeface="Courier New" panose="02070309020205020404" pitchFamily="49" charset="0"/>
              <a:buChar char="o"/>
            </a:pPr>
            <a:r>
              <a:rPr lang="en-GB" sz="1400" b="1" dirty="0">
                <a:solidFill>
                  <a:srgbClr val="FFFF00"/>
                </a:solidFill>
              </a:rPr>
              <a:t>United Nations Conference on Environment Development, 1992 </a:t>
            </a:r>
            <a:r>
              <a:rPr lang="en-GB" sz="1400" b="1" dirty="0" smtClean="0">
                <a:solidFill>
                  <a:srgbClr val="FFFF00"/>
                </a:solidFill>
              </a:rPr>
              <a:t>(‘Earth </a:t>
            </a:r>
            <a:r>
              <a:rPr lang="en-GB" sz="1400" b="1" dirty="0">
                <a:solidFill>
                  <a:srgbClr val="FFFF00"/>
                </a:solidFill>
              </a:rPr>
              <a:t>Summit’)</a:t>
            </a:r>
          </a:p>
          <a:p>
            <a:pPr lvl="2">
              <a:buFont typeface="Courier New" panose="02070309020205020404" pitchFamily="49" charset="0"/>
              <a:buChar char="o"/>
            </a:pPr>
            <a:r>
              <a:rPr lang="en-GB" sz="1400" b="1" dirty="0" err="1">
                <a:solidFill>
                  <a:srgbClr val="FFFF00"/>
                </a:solidFill>
              </a:rPr>
              <a:t>Wellmer</a:t>
            </a:r>
            <a:r>
              <a:rPr lang="en-GB" sz="1400" b="1" dirty="0">
                <a:solidFill>
                  <a:srgbClr val="FFFF00"/>
                </a:solidFill>
              </a:rPr>
              <a:t> and Platen-Becker, </a:t>
            </a:r>
            <a:r>
              <a:rPr lang="en-GB" sz="1400" b="1" dirty="0" smtClean="0">
                <a:solidFill>
                  <a:srgbClr val="FFFF00"/>
                </a:solidFill>
              </a:rPr>
              <a:t>2001</a:t>
            </a:r>
            <a:r>
              <a:rPr lang="en-GB" sz="1400" b="1" dirty="0">
                <a:solidFill>
                  <a:srgbClr val="FFFF00"/>
                </a:solidFill>
              </a:rPr>
              <a:t>; Jenkins and </a:t>
            </a:r>
            <a:r>
              <a:rPr lang="en-GB" sz="1400" b="1" dirty="0" err="1">
                <a:solidFill>
                  <a:srgbClr val="FFFF00"/>
                </a:solidFill>
              </a:rPr>
              <a:t>Yokovleva</a:t>
            </a:r>
            <a:r>
              <a:rPr lang="en-GB" sz="1400" b="1" dirty="0">
                <a:solidFill>
                  <a:srgbClr val="FFFF00"/>
                </a:solidFill>
              </a:rPr>
              <a:t> (2006</a:t>
            </a:r>
            <a:r>
              <a:rPr lang="en-GB" sz="1400" b="1" dirty="0" smtClean="0">
                <a:solidFill>
                  <a:srgbClr val="FFFF00"/>
                </a:solidFill>
              </a:rPr>
              <a:t>)</a:t>
            </a:r>
          </a:p>
          <a:p>
            <a:pPr lvl="2">
              <a:buFont typeface="Courier New" panose="02070309020205020404" pitchFamily="49" charset="0"/>
              <a:buChar char="o"/>
            </a:pPr>
            <a:endParaRPr lang="en-GB" sz="1400" b="1" dirty="0" smtClean="0">
              <a:solidFill>
                <a:srgbClr val="FFFF00"/>
              </a:solidFill>
            </a:endParaRPr>
          </a:p>
          <a:p>
            <a:pPr marL="457200" lvl="2" indent="-457200">
              <a:buClr>
                <a:schemeClr val="tx1"/>
              </a:buClr>
              <a:buFont typeface="Wingdings" panose="05000000000000000000" pitchFamily="2" charset="2"/>
              <a:buChar char="v"/>
            </a:pPr>
            <a:r>
              <a:rPr lang="en-GB" dirty="0" smtClean="0"/>
              <a:t>CORPORATE </a:t>
            </a:r>
            <a:r>
              <a:rPr lang="en-GB" dirty="0"/>
              <a:t>SUSTAINABILITY</a:t>
            </a:r>
            <a:endParaRPr lang="en-GB" dirty="0" smtClean="0"/>
          </a:p>
          <a:p>
            <a:pPr marL="457200" lvl="2" indent="-457200">
              <a:buClr>
                <a:schemeClr val="tx1"/>
              </a:buClr>
              <a:buFont typeface="Wingdings" panose="05000000000000000000" pitchFamily="2" charset="2"/>
              <a:buChar char="v"/>
            </a:pPr>
            <a:r>
              <a:rPr lang="en-GB" dirty="0" smtClean="0"/>
              <a:t>THE </a:t>
            </a:r>
            <a:r>
              <a:rPr lang="en-GB" dirty="0"/>
              <a:t>NIGERIAN </a:t>
            </a:r>
            <a:r>
              <a:rPr lang="en-GB" dirty="0" smtClean="0"/>
              <a:t>ECONOMY</a:t>
            </a:r>
          </a:p>
          <a:p>
            <a:pPr marL="914400" lvl="3" indent="-457200">
              <a:buFont typeface="Wingdings" panose="05000000000000000000" pitchFamily="2" charset="2"/>
              <a:buChar char="§"/>
            </a:pPr>
            <a:r>
              <a:rPr lang="en-GB" dirty="0" smtClean="0">
                <a:solidFill>
                  <a:srgbClr val="FFFF00"/>
                </a:solidFill>
              </a:rPr>
              <a:t>Diversification</a:t>
            </a:r>
          </a:p>
          <a:p>
            <a:pPr marL="457200" lvl="2" indent="-457200">
              <a:buClr>
                <a:schemeClr val="tx1"/>
              </a:buClr>
              <a:buFont typeface="Wingdings" panose="05000000000000000000" pitchFamily="2" charset="2"/>
              <a:buChar char="v"/>
            </a:pPr>
            <a:r>
              <a:rPr lang="en-GB" dirty="0" smtClean="0"/>
              <a:t>CASE STUDIES, SOLUTIONS </a:t>
            </a:r>
            <a:r>
              <a:rPr lang="en-GB" dirty="0"/>
              <a:t>AND RECOMMENDATIONS</a:t>
            </a:r>
          </a:p>
          <a:p>
            <a:pPr marL="457200" lvl="2" indent="-457200">
              <a:buClr>
                <a:schemeClr val="tx1"/>
              </a:buClr>
              <a:buFont typeface="Wingdings" panose="05000000000000000000" pitchFamily="2" charset="2"/>
              <a:buChar char="v"/>
            </a:pPr>
            <a:r>
              <a:rPr lang="en-GB" dirty="0" smtClean="0">
                <a:ea typeface="+mn-ea"/>
                <a:cs typeface="+mn-cs"/>
              </a:rPr>
              <a:t>CONCLUSIONS</a:t>
            </a:r>
            <a:endParaRPr lang="en-GB" sz="2400" dirty="0"/>
          </a:p>
          <a:p>
            <a:pPr lvl="2">
              <a:buFont typeface="Courier New" panose="02070309020205020404" pitchFamily="49" charset="0"/>
              <a:buChar char="o"/>
            </a:pPr>
            <a:endParaRPr lang="en-GB" sz="1800" dirty="0" smtClean="0">
              <a:solidFill>
                <a:srgbClr val="FFFF00"/>
              </a:solidFill>
            </a:endParaRPr>
          </a:p>
        </p:txBody>
      </p:sp>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2</a:t>
            </a:fld>
            <a:endParaRPr lang="en-US" dirty="0"/>
          </a:p>
        </p:txBody>
      </p:sp>
    </p:spTree>
    <p:extLst>
      <p:ext uri="{BB962C8B-B14F-4D97-AF65-F5344CB8AC3E}">
        <p14:creationId xmlns:p14="http://schemas.microsoft.com/office/powerpoint/2010/main" val="3887991991"/>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914400"/>
            <a:ext cx="7543800" cy="5715000"/>
          </a:xfrm>
        </p:spPr>
        <p:txBody>
          <a:bodyPr/>
          <a:lstStyle/>
          <a:p>
            <a:pPr algn="just"/>
            <a:r>
              <a:rPr lang="en-GB" sz="2800" dirty="0" smtClean="0"/>
              <a:t>This editorial was a reaction to the statement by Mr. Austen </a:t>
            </a:r>
            <a:r>
              <a:rPr lang="en-GB" sz="2800" dirty="0" err="1" smtClean="0"/>
              <a:t>Oniwon</a:t>
            </a:r>
            <a:r>
              <a:rPr lang="en-GB" sz="2800" dirty="0" smtClean="0"/>
              <a:t>, the then Group Managing Director Nigerian National Petroleum Corporation (NNPC).</a:t>
            </a:r>
          </a:p>
          <a:p>
            <a:pPr algn="just"/>
            <a:endParaRPr lang="en-GB" sz="1000" dirty="0" smtClean="0"/>
          </a:p>
          <a:p>
            <a:pPr algn="just"/>
            <a:r>
              <a:rPr lang="en-GB" sz="2800" dirty="0" smtClean="0"/>
              <a:t>In a recently conducted recruitment exercise, over 80% of the applicants, who were mainly first class and second class upper graduates, had failed the examination.</a:t>
            </a:r>
          </a:p>
          <a:p>
            <a:pPr algn="just"/>
            <a:endParaRPr lang="en-GB" sz="900" dirty="0" smtClean="0"/>
          </a:p>
          <a:p>
            <a:pPr algn="just"/>
            <a:r>
              <a:rPr lang="en-GB" sz="2800" dirty="0" smtClean="0"/>
              <a:t>For about two and a half decades, the industry has had great difficulty recruiting the products of our Tertiary Institutions.</a:t>
            </a:r>
          </a:p>
        </p:txBody>
      </p:sp>
      <p:sp>
        <p:nvSpPr>
          <p:cNvPr id="4" name="Slide Number Placeholder 3"/>
          <p:cNvSpPr>
            <a:spLocks noGrp="1"/>
          </p:cNvSpPr>
          <p:nvPr>
            <p:ph type="sldNum" sz="quarter" idx="12"/>
          </p:nvPr>
        </p:nvSpPr>
        <p:spPr>
          <a:xfrm>
            <a:off x="7086600" y="6477000"/>
            <a:ext cx="1905000" cy="457200"/>
          </a:xfrm>
        </p:spPr>
        <p:txBody>
          <a:bodyPr/>
          <a:lstStyle/>
          <a:p>
            <a:pPr>
              <a:defRPr/>
            </a:pPr>
            <a:fld id="{0BF09CA7-693E-4D4E-8E0A-FD4947F36129}" type="slidenum">
              <a:rPr lang="en-US" smtClean="0"/>
              <a:pPr>
                <a:defRPr/>
              </a:pPr>
              <a:t>20</a:t>
            </a:fld>
            <a:endParaRPr lang="en-US" dirty="0"/>
          </a:p>
        </p:txBody>
      </p:sp>
      <p:sp>
        <p:nvSpPr>
          <p:cNvPr id="5" name="Rectangle 4"/>
          <p:cNvSpPr/>
          <p:nvPr/>
        </p:nvSpPr>
        <p:spPr>
          <a:xfrm>
            <a:off x="261937" y="0"/>
            <a:ext cx="8882063" cy="769441"/>
          </a:xfrm>
          <a:prstGeom prst="rect">
            <a:avLst/>
          </a:prstGeom>
        </p:spPr>
        <p:txBody>
          <a:bodyPr wrap="square">
            <a:spAutoFit/>
          </a:bodyPr>
          <a:lstStyle/>
          <a:p>
            <a:r>
              <a:rPr lang="en-GB" sz="4400" b="1" kern="0" dirty="0">
                <a:solidFill>
                  <a:srgbClr val="FFFF00"/>
                </a:solidFill>
                <a:effectLst>
                  <a:outerShdw blurRad="38100" dist="38100" dir="2700000" algn="tl">
                    <a:srgbClr val="000000"/>
                  </a:outerShdw>
                </a:effectLst>
                <a:latin typeface="Tahoma"/>
                <a:ea typeface="+mj-ea"/>
                <a:cs typeface="+mj-cs"/>
              </a:rPr>
              <a:t>CORPORATE SUSTAINABILITY</a:t>
            </a:r>
            <a:endParaRPr lang="en-GB" dirty="0"/>
          </a:p>
        </p:txBody>
      </p:sp>
    </p:spTree>
    <p:extLst>
      <p:ext uri="{BB962C8B-B14F-4D97-AF65-F5344CB8AC3E}">
        <p14:creationId xmlns:p14="http://schemas.microsoft.com/office/powerpoint/2010/main" val="299234377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990600"/>
            <a:ext cx="7543800" cy="4114800"/>
          </a:xfrm>
        </p:spPr>
        <p:txBody>
          <a:bodyPr/>
          <a:lstStyle/>
          <a:p>
            <a:pPr algn="just"/>
            <a:r>
              <a:rPr lang="en-GB" dirty="0"/>
              <a:t>What kind of </a:t>
            </a:r>
            <a:r>
              <a:rPr lang="en-GB" b="1" dirty="0">
                <a:solidFill>
                  <a:srgbClr val="FFFF00"/>
                </a:solidFill>
              </a:rPr>
              <a:t>GRADUATE</a:t>
            </a:r>
            <a:r>
              <a:rPr lang="en-GB" dirty="0"/>
              <a:t> is the employer seeking</a:t>
            </a:r>
            <a:r>
              <a:rPr lang="en-GB" dirty="0" smtClean="0"/>
              <a:t>?</a:t>
            </a:r>
          </a:p>
          <a:p>
            <a:pPr algn="just"/>
            <a:endParaRPr lang="en-GB" sz="1600" dirty="0" smtClean="0"/>
          </a:p>
          <a:p>
            <a:pPr lvl="1" algn="just">
              <a:buFont typeface="Courier New" panose="02070309020205020404" pitchFamily="49" charset="0"/>
              <a:buChar char="o"/>
            </a:pPr>
            <a:r>
              <a:rPr lang="en-GB" dirty="0" smtClean="0"/>
              <a:t>The </a:t>
            </a:r>
            <a:r>
              <a:rPr lang="en-GB" b="1" dirty="0" smtClean="0">
                <a:solidFill>
                  <a:srgbClr val="FFFF00"/>
                </a:solidFill>
              </a:rPr>
              <a:t>Ideal Graduate</a:t>
            </a:r>
            <a:r>
              <a:rPr lang="en-GB" dirty="0" smtClean="0"/>
              <a:t> is an intelligent, competent, diligent, hardworking, and professional minded individual who has a mixture of comprehensive multi-disciplinary theoretical, practical and field-based skills</a:t>
            </a:r>
            <a:r>
              <a:rPr lang="en-GB" dirty="0"/>
              <a:t> </a:t>
            </a:r>
            <a:r>
              <a:rPr lang="en-GB" dirty="0" smtClean="0"/>
              <a:t>as well as the necessary team working, computing, research, and transferable competences required to function effectively in the workplace.</a:t>
            </a:r>
          </a:p>
        </p:txBody>
      </p:sp>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21</a:t>
            </a:fld>
            <a:endParaRPr lang="en-US" dirty="0"/>
          </a:p>
        </p:txBody>
      </p:sp>
      <p:sp>
        <p:nvSpPr>
          <p:cNvPr id="5" name="Rectangle 4"/>
          <p:cNvSpPr/>
          <p:nvPr/>
        </p:nvSpPr>
        <p:spPr>
          <a:xfrm>
            <a:off x="261937" y="0"/>
            <a:ext cx="8882063" cy="769441"/>
          </a:xfrm>
          <a:prstGeom prst="rect">
            <a:avLst/>
          </a:prstGeom>
        </p:spPr>
        <p:txBody>
          <a:bodyPr wrap="square">
            <a:spAutoFit/>
          </a:bodyPr>
          <a:lstStyle/>
          <a:p>
            <a:r>
              <a:rPr lang="en-GB" sz="4400" b="1" kern="0" dirty="0">
                <a:solidFill>
                  <a:srgbClr val="FFFF00"/>
                </a:solidFill>
                <a:effectLst>
                  <a:outerShdw blurRad="38100" dist="38100" dir="2700000" algn="tl">
                    <a:srgbClr val="000000"/>
                  </a:outerShdw>
                </a:effectLst>
                <a:latin typeface="Tahoma"/>
                <a:ea typeface="+mj-ea"/>
                <a:cs typeface="+mj-cs"/>
              </a:rPr>
              <a:t>CORPORATE SUSTAINABILITY</a:t>
            </a:r>
            <a:endParaRPr lang="en-GB" dirty="0"/>
          </a:p>
        </p:txBody>
      </p:sp>
    </p:spTree>
    <p:extLst>
      <p:ext uri="{BB962C8B-B14F-4D97-AF65-F5344CB8AC3E}">
        <p14:creationId xmlns:p14="http://schemas.microsoft.com/office/powerpoint/2010/main" val="2529054311"/>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838200"/>
            <a:ext cx="7543800" cy="4114800"/>
          </a:xfrm>
        </p:spPr>
        <p:txBody>
          <a:bodyPr/>
          <a:lstStyle/>
          <a:p>
            <a:pPr lvl="0">
              <a:buClr>
                <a:srgbClr val="FFFFCC"/>
              </a:buClr>
            </a:pPr>
            <a:r>
              <a:rPr lang="en-GB" sz="2800" b="1" dirty="0" smtClean="0">
                <a:solidFill>
                  <a:srgbClr val="FFFF00"/>
                </a:solidFill>
              </a:rPr>
              <a:t>Practical and application – related skills</a:t>
            </a:r>
            <a:r>
              <a:rPr lang="en-GB" sz="2800" dirty="0" smtClean="0">
                <a:solidFill>
                  <a:srgbClr val="FFFF00"/>
                </a:solidFill>
              </a:rPr>
              <a:t> </a:t>
            </a:r>
            <a:r>
              <a:rPr lang="en-GB" sz="2800" dirty="0" smtClean="0"/>
              <a:t>gap exist between Tertiary level education and the needs of the employers.</a:t>
            </a:r>
          </a:p>
          <a:p>
            <a:pPr algn="just">
              <a:buClr>
                <a:srgbClr val="FFFFCC"/>
              </a:buClr>
            </a:pPr>
            <a:endParaRPr lang="en-GB" sz="1200" dirty="0" smtClean="0">
              <a:solidFill>
                <a:srgbClr val="FF0000"/>
              </a:solidFill>
            </a:endParaRPr>
          </a:p>
          <a:p>
            <a:pPr algn="just">
              <a:buClr>
                <a:srgbClr val="FFFFCC"/>
              </a:buClr>
            </a:pPr>
            <a:r>
              <a:rPr lang="en-GB" sz="2700" dirty="0" smtClean="0">
                <a:solidFill>
                  <a:srgbClr val="FF0000"/>
                </a:solidFill>
              </a:rPr>
              <a:t>Applied </a:t>
            </a:r>
            <a:r>
              <a:rPr lang="en-GB" sz="2700" dirty="0">
                <a:solidFill>
                  <a:srgbClr val="FF0000"/>
                </a:solidFill>
              </a:rPr>
              <a:t>Geosciences and theoretical aspects are the two required desirable components of training</a:t>
            </a:r>
            <a:r>
              <a:rPr lang="en-GB" sz="2700" dirty="0" smtClean="0">
                <a:solidFill>
                  <a:srgbClr val="FF0000"/>
                </a:solidFill>
              </a:rPr>
              <a:t>.</a:t>
            </a:r>
          </a:p>
          <a:p>
            <a:pPr algn="just">
              <a:buClr>
                <a:srgbClr val="FFFFCC"/>
              </a:buClr>
            </a:pPr>
            <a:endParaRPr lang="en-GB" sz="1200" dirty="0">
              <a:solidFill>
                <a:srgbClr val="FF0000"/>
              </a:solidFill>
            </a:endParaRPr>
          </a:p>
          <a:p>
            <a:pPr lvl="0" algn="just">
              <a:buClr>
                <a:srgbClr val="FFFFCC"/>
              </a:buClr>
            </a:pPr>
            <a:r>
              <a:rPr lang="en-GB" sz="2700" dirty="0" smtClean="0">
                <a:solidFill>
                  <a:srgbClr val="FF0000"/>
                </a:solidFill>
              </a:rPr>
              <a:t>Applied </a:t>
            </a:r>
            <a:r>
              <a:rPr lang="en-GB" sz="2700" dirty="0">
                <a:solidFill>
                  <a:srgbClr val="FF0000"/>
                </a:solidFill>
              </a:rPr>
              <a:t>geosciences should not be secondary to theoretical aspects</a:t>
            </a:r>
            <a:r>
              <a:rPr lang="en-GB" sz="2700" dirty="0" smtClean="0">
                <a:solidFill>
                  <a:srgbClr val="FF0000"/>
                </a:solidFill>
              </a:rPr>
              <a:t>.</a:t>
            </a:r>
          </a:p>
          <a:p>
            <a:pPr lvl="0" algn="just">
              <a:buClr>
                <a:srgbClr val="FFFFCC"/>
              </a:buClr>
            </a:pPr>
            <a:endParaRPr lang="en-GB" sz="1100" dirty="0">
              <a:solidFill>
                <a:srgbClr val="FF0000"/>
              </a:solidFill>
            </a:endParaRPr>
          </a:p>
          <a:p>
            <a:pPr lvl="0" algn="just">
              <a:buClr>
                <a:srgbClr val="FFFFCC"/>
              </a:buClr>
            </a:pPr>
            <a:r>
              <a:rPr lang="en-GB" sz="2700" dirty="0" smtClean="0">
                <a:solidFill>
                  <a:srgbClr val="FF0000"/>
                </a:solidFill>
              </a:rPr>
              <a:t>Funding </a:t>
            </a:r>
            <a:r>
              <a:rPr lang="en-GB" sz="2700" dirty="0">
                <a:solidFill>
                  <a:srgbClr val="FF0000"/>
                </a:solidFill>
              </a:rPr>
              <a:t>is a major problem. Tertiary Institutions do not have and cannot purchase the latest industry specification equipment for students</a:t>
            </a:r>
            <a:r>
              <a:rPr lang="en-GB" sz="2700" dirty="0" smtClean="0">
                <a:solidFill>
                  <a:srgbClr val="FF0000"/>
                </a:solidFill>
              </a:rPr>
              <a:t>.</a:t>
            </a:r>
          </a:p>
        </p:txBody>
      </p:sp>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22</a:t>
            </a:fld>
            <a:endParaRPr lang="en-US"/>
          </a:p>
        </p:txBody>
      </p:sp>
      <p:sp>
        <p:nvSpPr>
          <p:cNvPr id="5" name="Rectangle 4"/>
          <p:cNvSpPr/>
          <p:nvPr/>
        </p:nvSpPr>
        <p:spPr>
          <a:xfrm>
            <a:off x="261937" y="0"/>
            <a:ext cx="8882063" cy="769441"/>
          </a:xfrm>
          <a:prstGeom prst="rect">
            <a:avLst/>
          </a:prstGeom>
        </p:spPr>
        <p:txBody>
          <a:bodyPr wrap="square">
            <a:spAutoFit/>
          </a:bodyPr>
          <a:lstStyle/>
          <a:p>
            <a:r>
              <a:rPr lang="en-GB" sz="4400" b="1" kern="0" dirty="0">
                <a:solidFill>
                  <a:srgbClr val="FFFF00"/>
                </a:solidFill>
                <a:effectLst>
                  <a:outerShdw blurRad="38100" dist="38100" dir="2700000" algn="tl">
                    <a:srgbClr val="000000"/>
                  </a:outerShdw>
                </a:effectLst>
                <a:latin typeface="Tahoma"/>
                <a:ea typeface="+mj-ea"/>
                <a:cs typeface="+mj-cs"/>
              </a:rPr>
              <a:t>CORPORATE SUSTAINABILITY</a:t>
            </a:r>
            <a:endParaRPr lang="en-GB" dirty="0"/>
          </a:p>
        </p:txBody>
      </p:sp>
    </p:spTree>
    <p:extLst>
      <p:ext uri="{BB962C8B-B14F-4D97-AF65-F5344CB8AC3E}">
        <p14:creationId xmlns:p14="http://schemas.microsoft.com/office/powerpoint/2010/main" val="3038936747"/>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23</a:t>
            </a:fld>
            <a:endParaRPr lang="en-US"/>
          </a:p>
        </p:txBody>
      </p:sp>
      <p:sp>
        <p:nvSpPr>
          <p:cNvPr id="5" name="Content Placeholder 2"/>
          <p:cNvSpPr>
            <a:spLocks noGrp="1"/>
          </p:cNvSpPr>
          <p:nvPr>
            <p:ph idx="1"/>
          </p:nvPr>
        </p:nvSpPr>
        <p:spPr>
          <a:xfrm>
            <a:off x="990600" y="998041"/>
            <a:ext cx="7543800" cy="4488359"/>
          </a:xfrm>
        </p:spPr>
        <p:txBody>
          <a:bodyPr/>
          <a:lstStyle/>
          <a:p>
            <a:pPr algn="just">
              <a:buClr>
                <a:srgbClr val="FFFFCC"/>
              </a:buClr>
            </a:pPr>
            <a:r>
              <a:rPr lang="en-GB" sz="2400" dirty="0" smtClean="0">
                <a:solidFill>
                  <a:srgbClr val="2DFF2D"/>
                </a:solidFill>
              </a:rPr>
              <a:t>To </a:t>
            </a:r>
            <a:r>
              <a:rPr lang="en-GB" sz="2400" dirty="0">
                <a:solidFill>
                  <a:srgbClr val="2DFF2D"/>
                </a:solidFill>
              </a:rPr>
              <a:t>overcome </a:t>
            </a:r>
            <a:r>
              <a:rPr lang="en-GB" sz="2400" dirty="0" smtClean="0">
                <a:solidFill>
                  <a:srgbClr val="2DFF2D"/>
                </a:solidFill>
              </a:rPr>
              <a:t>the problems of poor standards and funding, </a:t>
            </a:r>
            <a:r>
              <a:rPr lang="en-GB" sz="2400" dirty="0">
                <a:solidFill>
                  <a:srgbClr val="2DFF2D"/>
                </a:solidFill>
              </a:rPr>
              <a:t>industry must </a:t>
            </a:r>
            <a:r>
              <a:rPr lang="en-GB" sz="2400" dirty="0" smtClean="0">
                <a:solidFill>
                  <a:srgbClr val="2DFF2D"/>
                </a:solidFill>
              </a:rPr>
              <a:t>:</a:t>
            </a:r>
          </a:p>
          <a:p>
            <a:pPr lvl="1" algn="just">
              <a:buClr>
                <a:srgbClr val="FFFFCC"/>
              </a:buClr>
              <a:buFont typeface="Courier New" panose="02070309020205020404" pitchFamily="49" charset="0"/>
              <a:buChar char="o"/>
            </a:pPr>
            <a:r>
              <a:rPr lang="en-GB" sz="2000" dirty="0" smtClean="0">
                <a:solidFill>
                  <a:srgbClr val="2DFF2D"/>
                </a:solidFill>
              </a:rPr>
              <a:t>be involved </a:t>
            </a:r>
            <a:r>
              <a:rPr lang="en-GB" sz="2000" dirty="0">
                <a:solidFill>
                  <a:srgbClr val="2DFF2D"/>
                </a:solidFill>
              </a:rPr>
              <a:t>in the training of </a:t>
            </a:r>
            <a:r>
              <a:rPr lang="en-GB" sz="2000" dirty="0" smtClean="0">
                <a:solidFill>
                  <a:srgbClr val="2DFF2D"/>
                </a:solidFill>
              </a:rPr>
              <a:t>students</a:t>
            </a:r>
          </a:p>
          <a:p>
            <a:pPr lvl="1" algn="just">
              <a:buClr>
                <a:srgbClr val="FFFFCC"/>
              </a:buClr>
              <a:buFont typeface="Courier New" panose="02070309020205020404" pitchFamily="49" charset="0"/>
              <a:buChar char="o"/>
            </a:pPr>
            <a:r>
              <a:rPr lang="en-GB" sz="2000" dirty="0" smtClean="0">
                <a:solidFill>
                  <a:srgbClr val="2DFF2D"/>
                </a:solidFill>
              </a:rPr>
              <a:t>and set </a:t>
            </a:r>
            <a:r>
              <a:rPr lang="en-GB" sz="2000" dirty="0">
                <a:solidFill>
                  <a:srgbClr val="2DFF2D"/>
                </a:solidFill>
              </a:rPr>
              <a:t>up collaborative programs among institutions that have relatively the same standards.</a:t>
            </a:r>
          </a:p>
          <a:p>
            <a:pPr lvl="0" algn="just">
              <a:buClr>
                <a:srgbClr val="FFFFCC"/>
              </a:buClr>
            </a:pPr>
            <a:endParaRPr lang="en-GB" sz="2100" b="1" dirty="0" smtClean="0">
              <a:solidFill>
                <a:srgbClr val="2DFF2D"/>
              </a:solidFill>
            </a:endParaRPr>
          </a:p>
          <a:p>
            <a:pPr lvl="0" algn="just">
              <a:buClr>
                <a:srgbClr val="FFFFCC"/>
              </a:buClr>
            </a:pPr>
            <a:r>
              <a:rPr lang="en-GB" sz="2100" b="1" dirty="0" smtClean="0">
                <a:solidFill>
                  <a:srgbClr val="2DFF2D"/>
                </a:solidFill>
              </a:rPr>
              <a:t>Theoretical and fundamental principles are emphasised in the formal undergraduate training and the more applied aspects are introduced at a later stage, e.g. during skill-based professional master programs such as the </a:t>
            </a:r>
            <a:r>
              <a:rPr lang="en-GB" sz="2100" b="1" dirty="0" smtClean="0">
                <a:solidFill>
                  <a:srgbClr val="FFFF00"/>
                </a:solidFill>
              </a:rPr>
              <a:t>12-month Professional Master Programs introduced at the Department of Geology, Obafemi </a:t>
            </a:r>
            <a:r>
              <a:rPr lang="en-GB" sz="2100" b="1" dirty="0" err="1" smtClean="0">
                <a:solidFill>
                  <a:srgbClr val="FFFF00"/>
                </a:solidFill>
              </a:rPr>
              <a:t>Awolowo</a:t>
            </a:r>
            <a:r>
              <a:rPr lang="en-GB" sz="2100" b="1" dirty="0" smtClean="0">
                <a:solidFill>
                  <a:srgbClr val="FFFF00"/>
                </a:solidFill>
              </a:rPr>
              <a:t> University, Ile-Ife</a:t>
            </a:r>
            <a:r>
              <a:rPr lang="en-GB" sz="2100" b="1" dirty="0" smtClean="0">
                <a:solidFill>
                  <a:srgbClr val="2DFF2D"/>
                </a:solidFill>
              </a:rPr>
              <a:t> in April 2012 and similar ones in UK, USA, and Europe to which PTDF has sponsored thousands of Nigerian Students.</a:t>
            </a:r>
            <a:endParaRPr lang="en-GB" sz="2100" dirty="0">
              <a:solidFill>
                <a:srgbClr val="2DFF2D"/>
              </a:solidFill>
            </a:endParaRPr>
          </a:p>
        </p:txBody>
      </p:sp>
      <p:sp>
        <p:nvSpPr>
          <p:cNvPr id="6" name="Rectangle 5"/>
          <p:cNvSpPr/>
          <p:nvPr/>
        </p:nvSpPr>
        <p:spPr>
          <a:xfrm>
            <a:off x="261937" y="0"/>
            <a:ext cx="8882063" cy="769441"/>
          </a:xfrm>
          <a:prstGeom prst="rect">
            <a:avLst/>
          </a:prstGeom>
        </p:spPr>
        <p:txBody>
          <a:bodyPr wrap="square">
            <a:spAutoFit/>
          </a:bodyPr>
          <a:lstStyle/>
          <a:p>
            <a:r>
              <a:rPr lang="en-GB" sz="4400" b="1" kern="0" dirty="0">
                <a:effectLst>
                  <a:outerShdw blurRad="38100" dist="38100" dir="2700000" algn="tl">
                    <a:srgbClr val="000000"/>
                  </a:outerShdw>
                </a:effectLst>
                <a:latin typeface="Tahoma"/>
                <a:ea typeface="+mj-ea"/>
                <a:cs typeface="+mj-cs"/>
              </a:rPr>
              <a:t>CORPORATE SUSTAINABILITY</a:t>
            </a:r>
            <a:endParaRPr lang="en-GB" dirty="0"/>
          </a:p>
        </p:txBody>
      </p:sp>
    </p:spTree>
    <p:extLst>
      <p:ext uri="{BB962C8B-B14F-4D97-AF65-F5344CB8AC3E}">
        <p14:creationId xmlns:p14="http://schemas.microsoft.com/office/powerpoint/2010/main" val="356882744"/>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24</a:t>
            </a:fld>
            <a:endParaRPr lang="en-US"/>
          </a:p>
        </p:txBody>
      </p:sp>
      <p:sp>
        <p:nvSpPr>
          <p:cNvPr id="5" name="Rectangle 4"/>
          <p:cNvSpPr/>
          <p:nvPr/>
        </p:nvSpPr>
        <p:spPr>
          <a:xfrm>
            <a:off x="261937" y="0"/>
            <a:ext cx="8882063" cy="769441"/>
          </a:xfrm>
          <a:prstGeom prst="rect">
            <a:avLst/>
          </a:prstGeom>
        </p:spPr>
        <p:txBody>
          <a:bodyPr wrap="square">
            <a:spAutoFit/>
          </a:bodyPr>
          <a:lstStyle/>
          <a:p>
            <a:r>
              <a:rPr lang="en-GB" sz="4400" b="1" kern="0" dirty="0" smtClean="0">
                <a:solidFill>
                  <a:srgbClr val="FFFF00"/>
                </a:solidFill>
                <a:effectLst>
                  <a:outerShdw blurRad="38100" dist="38100" dir="2700000" algn="tl">
                    <a:srgbClr val="000000"/>
                  </a:outerShdw>
                </a:effectLst>
                <a:latin typeface="Tahoma"/>
                <a:ea typeface="+mj-ea"/>
                <a:cs typeface="+mj-cs"/>
              </a:rPr>
              <a:t>THE NIGERIAN ECONOMY</a:t>
            </a:r>
            <a:endParaRPr lang="en-GB" dirty="0"/>
          </a:p>
        </p:txBody>
      </p:sp>
      <p:sp>
        <p:nvSpPr>
          <p:cNvPr id="6" name="TextBox 5"/>
          <p:cNvSpPr txBox="1"/>
          <p:nvPr/>
        </p:nvSpPr>
        <p:spPr>
          <a:xfrm>
            <a:off x="290512" y="914400"/>
            <a:ext cx="8701088" cy="4708981"/>
          </a:xfrm>
          <a:prstGeom prst="rect">
            <a:avLst/>
          </a:prstGeom>
          <a:noFill/>
        </p:spPr>
        <p:txBody>
          <a:bodyPr wrap="square" rtlCol="0">
            <a:spAutoFit/>
          </a:bodyPr>
          <a:lstStyle/>
          <a:p>
            <a:pPr algn="just"/>
            <a:r>
              <a:rPr lang="en-GB" dirty="0" smtClean="0"/>
              <a:t>Nigeria is a resource country and is afflicted by resource curse. Her condition is exacerbated by widespread corruption. A resource country is one whose economy is dependent on the proceeds of the primary sector of  the economy which includes in our own case agriculture and mining. The mining sector includes the oil and gas, and solid minerals.</a:t>
            </a:r>
          </a:p>
          <a:p>
            <a:endParaRPr lang="en-GB" dirty="0"/>
          </a:p>
          <a:p>
            <a:r>
              <a:rPr lang="en-GB" dirty="0" smtClean="0"/>
              <a:t>As of 2014, the main changes to the GDP structure include:</a:t>
            </a:r>
          </a:p>
          <a:p>
            <a:endParaRPr lang="en-GB" dirty="0" smtClean="0"/>
          </a:p>
          <a:p>
            <a:pPr marL="457200" indent="-457200">
              <a:buFont typeface="+mj-lt"/>
              <a:buAutoNum type="arabicPeriod"/>
            </a:pPr>
            <a:r>
              <a:rPr lang="en-GB" dirty="0" smtClean="0"/>
              <a:t>Services sector grew to around 58% (50%) of total GDP from 25%. Two of the fastest growing segments in services are information and communication with the entertainment industry as a welcome newcomer.</a:t>
            </a:r>
          </a:p>
          <a:p>
            <a:pPr marL="457200" indent="-457200">
              <a:buFont typeface="+mj-lt"/>
              <a:buAutoNum type="arabicPeriod"/>
            </a:pPr>
            <a:endParaRPr lang="en-GB" dirty="0" smtClean="0"/>
          </a:p>
          <a:p>
            <a:pPr marL="457200" indent="-457200">
              <a:buFont typeface="+mj-lt"/>
              <a:buAutoNum type="arabicPeriod"/>
            </a:pPr>
            <a:r>
              <a:rPr lang="en-GB" dirty="0" smtClean="0"/>
              <a:t>Agriculture which in the past was the largest sector of the economy contributing 60% at independence is now down to about 20% (23%).</a:t>
            </a:r>
          </a:p>
        </p:txBody>
      </p:sp>
    </p:spTree>
    <p:extLst>
      <p:ext uri="{BB962C8B-B14F-4D97-AF65-F5344CB8AC3E}">
        <p14:creationId xmlns:p14="http://schemas.microsoft.com/office/powerpoint/2010/main" val="2481580103"/>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9137" y="914400"/>
            <a:ext cx="8348663" cy="5257800"/>
          </a:xfrm>
        </p:spPr>
        <p:txBody>
          <a:bodyPr/>
          <a:lstStyle/>
          <a:p>
            <a:pPr marL="457200" lvl="0" indent="-457200">
              <a:spcBef>
                <a:spcPct val="0"/>
              </a:spcBef>
              <a:buClrTx/>
              <a:buSzTx/>
              <a:buFont typeface="+mj-lt"/>
              <a:buAutoNum type="arabicPeriod" startAt="3"/>
            </a:pPr>
            <a:r>
              <a:rPr lang="en-GB" sz="2000" kern="1200" dirty="0">
                <a:solidFill>
                  <a:srgbClr val="FFFFFF"/>
                </a:solidFill>
                <a:effectLst/>
                <a:latin typeface="Tahoma" pitchFamily="34" charset="0"/>
              </a:rPr>
              <a:t>Crude Petroleum and Natural Gas which used to account for about 48% in 2000. 15 – 17% of GDP is now down to about 8.95% (11%) even though it remains the main export commodity. The oil industry provides over 70% of the resources of the 3 tiers of Government and over 90% of the foreign exchange earnings o</a:t>
            </a:r>
            <a:r>
              <a:rPr lang="en-GB" sz="2000" kern="1200" dirty="0" smtClean="0">
                <a:solidFill>
                  <a:srgbClr val="FFFFFF"/>
                </a:solidFill>
                <a:effectLst/>
                <a:latin typeface="Tahoma" pitchFamily="34" charset="0"/>
              </a:rPr>
              <a:t>f </a:t>
            </a:r>
            <a:r>
              <a:rPr lang="en-GB" sz="2000" kern="1200" dirty="0">
                <a:solidFill>
                  <a:srgbClr val="FFFFFF"/>
                </a:solidFill>
                <a:effectLst/>
                <a:latin typeface="Tahoma" pitchFamily="34" charset="0"/>
              </a:rPr>
              <a:t>Government</a:t>
            </a:r>
            <a:r>
              <a:rPr lang="en-GB" sz="2000" kern="1200" dirty="0" smtClean="0">
                <a:solidFill>
                  <a:srgbClr val="FFFFFF"/>
                </a:solidFill>
                <a:effectLst/>
                <a:latin typeface="Tahoma" pitchFamily="34" charset="0"/>
              </a:rPr>
              <a:t>.</a:t>
            </a:r>
          </a:p>
          <a:p>
            <a:pPr marL="457200" lvl="0" indent="-457200">
              <a:spcBef>
                <a:spcPct val="0"/>
              </a:spcBef>
              <a:buClrTx/>
              <a:buSzTx/>
              <a:buFont typeface="+mj-lt"/>
              <a:buAutoNum type="arabicPeriod" startAt="3"/>
            </a:pPr>
            <a:endParaRPr lang="en-GB" sz="2000" kern="1200" dirty="0" smtClean="0">
              <a:solidFill>
                <a:srgbClr val="FFFFFF"/>
              </a:solidFill>
              <a:effectLst/>
              <a:latin typeface="Tahoma" pitchFamily="34" charset="0"/>
            </a:endParaRPr>
          </a:p>
          <a:p>
            <a:pPr marL="457200" lvl="0" indent="-457200">
              <a:spcBef>
                <a:spcPct val="0"/>
              </a:spcBef>
              <a:buClrTx/>
              <a:buSzTx/>
              <a:buFont typeface="+mj-lt"/>
              <a:buAutoNum type="arabicPeriod" startAt="3"/>
            </a:pPr>
            <a:r>
              <a:rPr lang="en-GB" sz="2000" kern="1200" dirty="0" smtClean="0">
                <a:solidFill>
                  <a:srgbClr val="FFFFFF"/>
                </a:solidFill>
                <a:effectLst/>
                <a:latin typeface="Tahoma" pitchFamily="34" charset="0"/>
              </a:rPr>
              <a:t>Manufacturing is up from 4% to about 7% of total GDP.</a:t>
            </a:r>
          </a:p>
          <a:p>
            <a:pPr marL="0" lvl="0" indent="0">
              <a:spcBef>
                <a:spcPct val="0"/>
              </a:spcBef>
              <a:buClrTx/>
              <a:buSzTx/>
              <a:buNone/>
            </a:pPr>
            <a:endParaRPr lang="en-GB" sz="2000" kern="1200" dirty="0">
              <a:solidFill>
                <a:srgbClr val="FFFFFF"/>
              </a:solidFill>
              <a:effectLst/>
              <a:latin typeface="Tahoma" pitchFamily="34" charset="0"/>
            </a:endParaRPr>
          </a:p>
          <a:p>
            <a:pPr marL="0" lvl="0" indent="0">
              <a:spcBef>
                <a:spcPct val="0"/>
              </a:spcBef>
              <a:buClrTx/>
              <a:buSzTx/>
              <a:buNone/>
            </a:pPr>
            <a:r>
              <a:rPr lang="en-GB" sz="2000" kern="1200" dirty="0" smtClean="0">
                <a:solidFill>
                  <a:srgbClr val="FFFFFF"/>
                </a:solidFill>
                <a:effectLst/>
                <a:latin typeface="Tahoma" pitchFamily="34" charset="0"/>
              </a:rPr>
              <a:t>These data reflect significant diversification of the economy from dependence on natural resources production (primary sector of the economy) to services (tertiary sector) and a significant percentage increase in the contribution of manufacturing (the secondary sector).</a:t>
            </a:r>
          </a:p>
          <a:p>
            <a:pPr marL="0" lvl="0" indent="0">
              <a:spcBef>
                <a:spcPct val="0"/>
              </a:spcBef>
              <a:buClrTx/>
              <a:buSzTx/>
              <a:buNone/>
            </a:pPr>
            <a:endParaRPr lang="en-GB" sz="2000" kern="1200" dirty="0" smtClean="0">
              <a:solidFill>
                <a:srgbClr val="FFFFFF"/>
              </a:solidFill>
              <a:effectLst/>
              <a:latin typeface="Tahoma" pitchFamily="34" charset="0"/>
            </a:endParaRPr>
          </a:p>
          <a:p>
            <a:pPr marL="0" lvl="0" indent="0">
              <a:spcBef>
                <a:spcPct val="0"/>
              </a:spcBef>
              <a:buClrTx/>
              <a:buSzTx/>
              <a:buNone/>
            </a:pPr>
            <a:r>
              <a:rPr lang="en-GB" sz="2000" kern="1200" dirty="0" smtClean="0">
                <a:solidFill>
                  <a:srgbClr val="FFFFFF"/>
                </a:solidFill>
                <a:effectLst/>
                <a:latin typeface="Tahoma" pitchFamily="34" charset="0"/>
              </a:rPr>
              <a:t>In the past decade, Nigeria also experienced an average annual growth of over 6% making her one of the fastest growing economies in the world.</a:t>
            </a:r>
          </a:p>
          <a:p>
            <a:pPr marL="0" lvl="0" indent="0">
              <a:spcBef>
                <a:spcPct val="0"/>
              </a:spcBef>
              <a:buClrTx/>
              <a:buSzTx/>
              <a:buNone/>
            </a:pPr>
            <a:endParaRPr lang="en-GB" sz="2000" kern="1200" dirty="0">
              <a:solidFill>
                <a:srgbClr val="FFFFFF"/>
              </a:solidFill>
              <a:effectLst/>
              <a:latin typeface="Tahoma" pitchFamily="34" charset="0"/>
            </a:endParaRPr>
          </a:p>
          <a:p>
            <a:endParaRPr lang="en-GB" dirty="0"/>
          </a:p>
        </p:txBody>
      </p:sp>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25</a:t>
            </a:fld>
            <a:endParaRPr lang="en-US"/>
          </a:p>
        </p:txBody>
      </p:sp>
      <p:sp>
        <p:nvSpPr>
          <p:cNvPr id="6" name="Rectangle 5"/>
          <p:cNvSpPr/>
          <p:nvPr/>
        </p:nvSpPr>
        <p:spPr>
          <a:xfrm>
            <a:off x="261937" y="0"/>
            <a:ext cx="8882063" cy="769441"/>
          </a:xfrm>
          <a:prstGeom prst="rect">
            <a:avLst/>
          </a:prstGeom>
        </p:spPr>
        <p:txBody>
          <a:bodyPr wrap="square">
            <a:spAutoFit/>
          </a:bodyPr>
          <a:lstStyle/>
          <a:p>
            <a:r>
              <a:rPr lang="en-GB" sz="4400" b="1" kern="0" dirty="0" smtClean="0">
                <a:solidFill>
                  <a:srgbClr val="FFFF00"/>
                </a:solidFill>
                <a:effectLst>
                  <a:outerShdw blurRad="38100" dist="38100" dir="2700000" algn="tl">
                    <a:srgbClr val="000000"/>
                  </a:outerShdw>
                </a:effectLst>
                <a:latin typeface="Tahoma"/>
                <a:ea typeface="+mj-ea"/>
                <a:cs typeface="+mj-cs"/>
              </a:rPr>
              <a:t>THE NIGERIAN ECONOMY</a:t>
            </a:r>
            <a:endParaRPr lang="en-GB" dirty="0"/>
          </a:p>
        </p:txBody>
      </p:sp>
    </p:spTree>
    <p:extLst>
      <p:ext uri="{BB962C8B-B14F-4D97-AF65-F5344CB8AC3E}">
        <p14:creationId xmlns:p14="http://schemas.microsoft.com/office/powerpoint/2010/main" val="1789405112"/>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26</a:t>
            </a:fld>
            <a:endParaRPr lang="en-US"/>
          </a:p>
        </p:txBody>
      </p:sp>
      <p:sp>
        <p:nvSpPr>
          <p:cNvPr id="6" name="TextBox 5"/>
          <p:cNvSpPr txBox="1"/>
          <p:nvPr/>
        </p:nvSpPr>
        <p:spPr>
          <a:xfrm>
            <a:off x="290512" y="914400"/>
            <a:ext cx="8701088" cy="5632311"/>
          </a:xfrm>
          <a:prstGeom prst="rect">
            <a:avLst/>
          </a:prstGeom>
          <a:noFill/>
        </p:spPr>
        <p:txBody>
          <a:bodyPr wrap="square" rtlCol="0">
            <a:spAutoFit/>
          </a:bodyPr>
          <a:lstStyle/>
          <a:p>
            <a:r>
              <a:rPr lang="en-GB" dirty="0" smtClean="0"/>
              <a:t>Given these impressive and sustained macroeconomic and sectoral trends:</a:t>
            </a:r>
          </a:p>
          <a:p>
            <a:endParaRPr lang="en-GB" dirty="0" smtClean="0"/>
          </a:p>
          <a:p>
            <a:pPr marL="342900" indent="-342900" algn="just">
              <a:buFont typeface="Arial" panose="020B0604020202020204" pitchFamily="34" charset="0"/>
              <a:buChar char="•"/>
            </a:pPr>
            <a:r>
              <a:rPr lang="en-GB" dirty="0" smtClean="0">
                <a:solidFill>
                  <a:srgbClr val="FFFF00"/>
                </a:solidFill>
              </a:rPr>
              <a:t>Why is there substantial deterioration in economic prosperity for much of the population?</a:t>
            </a:r>
          </a:p>
          <a:p>
            <a:pPr marL="342900" indent="-342900" algn="just">
              <a:buFont typeface="Arial" panose="020B0604020202020204" pitchFamily="34" charset="0"/>
              <a:buChar char="•"/>
            </a:pPr>
            <a:endParaRPr lang="en-GB" dirty="0" smtClean="0">
              <a:solidFill>
                <a:srgbClr val="FFFF00"/>
              </a:solidFill>
            </a:endParaRPr>
          </a:p>
          <a:p>
            <a:pPr marL="342900" indent="-342900" algn="just">
              <a:buFont typeface="Arial" panose="020B0604020202020204" pitchFamily="34" charset="0"/>
              <a:buChar char="•"/>
            </a:pPr>
            <a:r>
              <a:rPr lang="en-GB" dirty="0" smtClean="0">
                <a:solidFill>
                  <a:srgbClr val="FFFF00"/>
                </a:solidFill>
              </a:rPr>
              <a:t>Why is Nigeria 152</a:t>
            </a:r>
            <a:r>
              <a:rPr lang="en-GB" baseline="30000" dirty="0" smtClean="0">
                <a:solidFill>
                  <a:srgbClr val="FFFF00"/>
                </a:solidFill>
              </a:rPr>
              <a:t>nd</a:t>
            </a:r>
            <a:r>
              <a:rPr lang="en-GB" dirty="0" smtClean="0">
                <a:solidFill>
                  <a:srgbClr val="FFFF00"/>
                </a:solidFill>
              </a:rPr>
              <a:t> out of 188 countries on the UNDP Human Development Index (HDI) for 2016 which measures a country’s overall achievement in its social and economic dimensions based on the health of the people, their level of education and standard of living?</a:t>
            </a:r>
          </a:p>
          <a:p>
            <a:endParaRPr lang="en-GB" dirty="0"/>
          </a:p>
          <a:p>
            <a:r>
              <a:rPr lang="en-GB" dirty="0" smtClean="0"/>
              <a:t>The following factors contribute to this predicament:</a:t>
            </a:r>
          </a:p>
          <a:p>
            <a:pPr marL="514350" indent="-514350">
              <a:buFont typeface="+mj-lt"/>
              <a:buAutoNum type="romanLcPeriod"/>
            </a:pPr>
            <a:r>
              <a:rPr lang="en-GB" dirty="0" smtClean="0"/>
              <a:t>High unemployment despite robust economic growth</a:t>
            </a:r>
          </a:p>
          <a:p>
            <a:pPr marL="514350" indent="-514350">
              <a:buFont typeface="+mj-lt"/>
              <a:buAutoNum type="romanLcPeriod"/>
            </a:pPr>
            <a:r>
              <a:rPr lang="en-GB" dirty="0" smtClean="0"/>
              <a:t>High poverty level, declining well-being and rising Economic Inequality. The gap between the rich and the poor has widened with attendant elimination of the middle class.</a:t>
            </a:r>
          </a:p>
          <a:p>
            <a:pPr marL="514350" indent="-514350">
              <a:buFont typeface="+mj-lt"/>
              <a:buAutoNum type="romanLcPeriod"/>
            </a:pPr>
            <a:r>
              <a:rPr lang="en-GB" dirty="0" smtClean="0"/>
              <a:t>Weak productive structure with low productivity</a:t>
            </a:r>
          </a:p>
          <a:p>
            <a:pPr marL="514350" indent="-514350">
              <a:buFont typeface="+mj-lt"/>
              <a:buAutoNum type="romanLcPeriod"/>
            </a:pPr>
            <a:r>
              <a:rPr lang="en-GB" dirty="0" smtClean="0"/>
              <a:t>High cost of Finance.</a:t>
            </a:r>
          </a:p>
          <a:p>
            <a:pPr marL="514350" indent="-514350">
              <a:buFont typeface="+mj-lt"/>
              <a:buAutoNum type="romanLcPeriod"/>
            </a:pPr>
            <a:endParaRPr lang="en-GB" dirty="0" smtClean="0"/>
          </a:p>
        </p:txBody>
      </p:sp>
      <p:sp>
        <p:nvSpPr>
          <p:cNvPr id="7" name="Rectangle 6"/>
          <p:cNvSpPr/>
          <p:nvPr/>
        </p:nvSpPr>
        <p:spPr>
          <a:xfrm>
            <a:off x="261937" y="0"/>
            <a:ext cx="8882063" cy="769441"/>
          </a:xfrm>
          <a:prstGeom prst="rect">
            <a:avLst/>
          </a:prstGeom>
        </p:spPr>
        <p:txBody>
          <a:bodyPr wrap="square">
            <a:spAutoFit/>
          </a:bodyPr>
          <a:lstStyle/>
          <a:p>
            <a:r>
              <a:rPr lang="en-GB" sz="4400" b="1" kern="0" dirty="0" smtClean="0">
                <a:solidFill>
                  <a:srgbClr val="FFFF00"/>
                </a:solidFill>
                <a:effectLst>
                  <a:outerShdw blurRad="38100" dist="38100" dir="2700000" algn="tl">
                    <a:srgbClr val="000000"/>
                  </a:outerShdw>
                </a:effectLst>
                <a:latin typeface="Tahoma"/>
                <a:ea typeface="+mj-ea"/>
                <a:cs typeface="+mj-cs"/>
              </a:rPr>
              <a:t>THE NIGERIAN ECONOMY</a:t>
            </a:r>
            <a:endParaRPr lang="en-GB" dirty="0"/>
          </a:p>
        </p:txBody>
      </p:sp>
    </p:spTree>
    <p:extLst>
      <p:ext uri="{BB962C8B-B14F-4D97-AF65-F5344CB8AC3E}">
        <p14:creationId xmlns:p14="http://schemas.microsoft.com/office/powerpoint/2010/main" val="366482502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27</a:t>
            </a:fld>
            <a:endParaRPr lang="en-US"/>
          </a:p>
        </p:txBody>
      </p:sp>
      <p:sp>
        <p:nvSpPr>
          <p:cNvPr id="6" name="TextBox 5"/>
          <p:cNvSpPr txBox="1"/>
          <p:nvPr/>
        </p:nvSpPr>
        <p:spPr>
          <a:xfrm>
            <a:off x="290512" y="914400"/>
            <a:ext cx="8701088" cy="5324535"/>
          </a:xfrm>
          <a:prstGeom prst="rect">
            <a:avLst/>
          </a:prstGeom>
          <a:noFill/>
        </p:spPr>
        <p:txBody>
          <a:bodyPr wrap="square" rtlCol="0">
            <a:spAutoFit/>
          </a:bodyPr>
          <a:lstStyle/>
          <a:p>
            <a:pPr marL="342900" indent="-342900">
              <a:buFont typeface="Wingdings" panose="05000000000000000000" pitchFamily="2" charset="2"/>
              <a:buChar char="q"/>
            </a:pPr>
            <a:r>
              <a:rPr lang="en-GB" dirty="0" smtClean="0"/>
              <a:t>The importance of the oil sector to the economy has been falling over time. Even though the oil sector is the main source of earning for Government, it is an enclave economy with little to do with the real sector of the economy.</a:t>
            </a:r>
          </a:p>
          <a:p>
            <a:pPr marL="342900" indent="-342900">
              <a:buFont typeface="Wingdings" panose="05000000000000000000" pitchFamily="2" charset="2"/>
              <a:buChar char="q"/>
            </a:pPr>
            <a:endParaRPr lang="en-GB" sz="1000" dirty="0" smtClean="0"/>
          </a:p>
          <a:p>
            <a:pPr marL="342900" indent="-342900">
              <a:buFont typeface="Wingdings" panose="05000000000000000000" pitchFamily="2" charset="2"/>
              <a:buChar char="q"/>
            </a:pPr>
            <a:r>
              <a:rPr lang="en-GB" dirty="0" smtClean="0"/>
              <a:t>Oil sector workers account for less than 1% of total employment with a high proportion of expatriates.</a:t>
            </a:r>
          </a:p>
          <a:p>
            <a:pPr marL="342900" indent="-342900">
              <a:buFont typeface="Wingdings" panose="05000000000000000000" pitchFamily="2" charset="2"/>
              <a:buChar char="q"/>
            </a:pPr>
            <a:endParaRPr lang="en-GB" sz="1000" dirty="0" smtClean="0"/>
          </a:p>
          <a:p>
            <a:pPr marL="342900" indent="-342900">
              <a:buFont typeface="Wingdings" panose="05000000000000000000" pitchFamily="2" charset="2"/>
              <a:buChar char="q"/>
            </a:pPr>
            <a:r>
              <a:rPr lang="en-GB" dirty="0" smtClean="0"/>
              <a:t>In addition, most of the </a:t>
            </a:r>
            <a:r>
              <a:rPr lang="en-GB" dirty="0"/>
              <a:t>revenue </a:t>
            </a:r>
            <a:r>
              <a:rPr lang="en-GB" dirty="0" smtClean="0"/>
              <a:t>from the oil and gas sector spent on current expenditure with little gains to the real economy for capital expenditure, welfare, and public services which are the areas that normally would boost the economy.</a:t>
            </a:r>
          </a:p>
          <a:p>
            <a:pPr marL="342900" indent="-342900">
              <a:buFont typeface="Wingdings" panose="05000000000000000000" pitchFamily="2" charset="2"/>
              <a:buChar char="q"/>
            </a:pPr>
            <a:endParaRPr lang="en-GB" sz="1000" dirty="0" smtClean="0"/>
          </a:p>
          <a:p>
            <a:pPr marL="342900" indent="-342900">
              <a:buFont typeface="Wingdings" panose="05000000000000000000" pitchFamily="2" charset="2"/>
              <a:buChar char="q"/>
            </a:pPr>
            <a:r>
              <a:rPr lang="en-GB" dirty="0" smtClean="0"/>
              <a:t>Nigerians do not seem to have a habit of saving money in banks. This should improve if young unmarried people i.e. people without major financial responsibilities have jobs. They can develop the habit of making savings and money from this source can find its way to the real sector of the economy through the banks.</a:t>
            </a:r>
          </a:p>
        </p:txBody>
      </p:sp>
      <p:sp>
        <p:nvSpPr>
          <p:cNvPr id="7" name="Rectangle 6"/>
          <p:cNvSpPr/>
          <p:nvPr/>
        </p:nvSpPr>
        <p:spPr>
          <a:xfrm>
            <a:off x="261937" y="0"/>
            <a:ext cx="8882063" cy="769441"/>
          </a:xfrm>
          <a:prstGeom prst="rect">
            <a:avLst/>
          </a:prstGeom>
        </p:spPr>
        <p:txBody>
          <a:bodyPr wrap="square">
            <a:spAutoFit/>
          </a:bodyPr>
          <a:lstStyle/>
          <a:p>
            <a:r>
              <a:rPr lang="en-GB" sz="4400" b="1" kern="0" dirty="0" smtClean="0">
                <a:solidFill>
                  <a:srgbClr val="FFFF00"/>
                </a:solidFill>
                <a:effectLst>
                  <a:outerShdw blurRad="38100" dist="38100" dir="2700000" algn="tl">
                    <a:srgbClr val="000000"/>
                  </a:outerShdw>
                </a:effectLst>
                <a:latin typeface="Tahoma"/>
                <a:ea typeface="+mj-ea"/>
                <a:cs typeface="+mj-cs"/>
              </a:rPr>
              <a:t>THE NIGERIAN ECONOMY</a:t>
            </a:r>
            <a:endParaRPr lang="en-GB" dirty="0"/>
          </a:p>
        </p:txBody>
      </p:sp>
    </p:spTree>
    <p:extLst>
      <p:ext uri="{BB962C8B-B14F-4D97-AF65-F5344CB8AC3E}">
        <p14:creationId xmlns:p14="http://schemas.microsoft.com/office/powerpoint/2010/main" val="3386127216"/>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28</a:t>
            </a:fld>
            <a:endParaRPr lang="en-US"/>
          </a:p>
        </p:txBody>
      </p:sp>
      <p:sp>
        <p:nvSpPr>
          <p:cNvPr id="6" name="TextBox 5"/>
          <p:cNvSpPr txBox="1"/>
          <p:nvPr/>
        </p:nvSpPr>
        <p:spPr>
          <a:xfrm>
            <a:off x="290512" y="685800"/>
            <a:ext cx="8701088" cy="6186309"/>
          </a:xfrm>
          <a:prstGeom prst="rect">
            <a:avLst/>
          </a:prstGeom>
          <a:noFill/>
        </p:spPr>
        <p:txBody>
          <a:bodyPr wrap="square" rtlCol="0">
            <a:spAutoFit/>
          </a:bodyPr>
          <a:lstStyle/>
          <a:p>
            <a:pPr marL="342900" indent="-342900" algn="just">
              <a:buFont typeface="Wingdings" panose="05000000000000000000" pitchFamily="2" charset="2"/>
              <a:buChar char="q"/>
            </a:pPr>
            <a:r>
              <a:rPr lang="en-GB" sz="1800" dirty="0" smtClean="0"/>
              <a:t>The solid minerals, oil and gas sectors are in recession. There is continuous global decline in the prices of mining products and as a result of this, many mining companies are pulling back from investment planning, shutting down mines and optimising current mining operations.</a:t>
            </a:r>
          </a:p>
          <a:p>
            <a:pPr marL="342900" indent="-342900" algn="just">
              <a:buFont typeface="Wingdings" panose="05000000000000000000" pitchFamily="2" charset="2"/>
              <a:buChar char="q"/>
            </a:pPr>
            <a:endParaRPr lang="en-GB" sz="1800" dirty="0" smtClean="0"/>
          </a:p>
          <a:p>
            <a:pPr marL="342900" indent="-342900" algn="just">
              <a:buFont typeface="Wingdings" panose="05000000000000000000" pitchFamily="2" charset="2"/>
              <a:buChar char="q"/>
            </a:pPr>
            <a:r>
              <a:rPr lang="en-GB" sz="1800" dirty="0" smtClean="0"/>
              <a:t>The oil and gas sector is not faring better with the sharp decline in oil prices from 96.00 US Dollars in 2014 to 49.50 US dollars in 2015 and as low as 27 US dollars early last year; and presently hovering around 50 US Dollars per barrel.</a:t>
            </a:r>
          </a:p>
          <a:p>
            <a:pPr marL="342900" indent="-342900" algn="just">
              <a:buFont typeface="Wingdings" panose="05000000000000000000" pitchFamily="2" charset="2"/>
              <a:buChar char="q"/>
            </a:pPr>
            <a:endParaRPr lang="en-GB" sz="1800" dirty="0"/>
          </a:p>
          <a:p>
            <a:pPr marL="342900" indent="-342900" algn="just">
              <a:buFont typeface="Wingdings" panose="05000000000000000000" pitchFamily="2" charset="2"/>
              <a:buChar char="q"/>
            </a:pPr>
            <a:r>
              <a:rPr lang="en-GB" sz="1800" dirty="0" smtClean="0"/>
              <a:t>Oil companies are going through a period of austerity and cost cutting and it will be a few years hence before they begin to invest in significant expansion and recruitment.</a:t>
            </a:r>
          </a:p>
          <a:p>
            <a:pPr marL="342900" indent="-342900" algn="just">
              <a:buFont typeface="Wingdings" panose="05000000000000000000" pitchFamily="2" charset="2"/>
              <a:buChar char="q"/>
            </a:pPr>
            <a:endParaRPr lang="en-GB" sz="1800" dirty="0"/>
          </a:p>
          <a:p>
            <a:pPr marL="342900" indent="-342900" algn="just">
              <a:buFont typeface="Wingdings" panose="05000000000000000000" pitchFamily="2" charset="2"/>
              <a:buChar char="q"/>
            </a:pPr>
            <a:r>
              <a:rPr lang="en-GB" sz="1800" dirty="0" smtClean="0"/>
              <a:t>We are all aware of the massive retrenchment exercises going on in virtually all the companies today. Recruitment is virtually at a standstill.</a:t>
            </a:r>
          </a:p>
          <a:p>
            <a:pPr marL="342900" indent="-342900" algn="just">
              <a:buFont typeface="Wingdings" panose="05000000000000000000" pitchFamily="2" charset="2"/>
              <a:buChar char="q"/>
            </a:pPr>
            <a:endParaRPr lang="en-GB" sz="1800" dirty="0"/>
          </a:p>
          <a:p>
            <a:pPr marL="342900" indent="-342900" algn="just">
              <a:buFont typeface="Wingdings" panose="05000000000000000000" pitchFamily="2" charset="2"/>
              <a:buChar char="q"/>
            </a:pPr>
            <a:r>
              <a:rPr lang="en-GB" sz="1800" dirty="0" smtClean="0"/>
              <a:t>The companies are going to carry on their businesses but with fewer and better trained staff.</a:t>
            </a:r>
          </a:p>
          <a:p>
            <a:pPr marL="342900" indent="-342900" algn="just">
              <a:buFont typeface="Wingdings" panose="05000000000000000000" pitchFamily="2" charset="2"/>
              <a:buChar char="q"/>
            </a:pPr>
            <a:endParaRPr lang="en-GB" sz="1800" dirty="0"/>
          </a:p>
          <a:p>
            <a:pPr marL="342900" lvl="0" indent="-342900" algn="just">
              <a:buFont typeface="Wingdings" panose="05000000000000000000" pitchFamily="2" charset="2"/>
              <a:buChar char="q"/>
            </a:pPr>
            <a:r>
              <a:rPr lang="en-GB" sz="1800" dirty="0">
                <a:solidFill>
                  <a:srgbClr val="FFFFFF"/>
                </a:solidFill>
              </a:rPr>
              <a:t>The </a:t>
            </a:r>
            <a:r>
              <a:rPr lang="en-GB" sz="1800" dirty="0" err="1">
                <a:solidFill>
                  <a:srgbClr val="FFFFFF"/>
                </a:solidFill>
              </a:rPr>
              <a:t>Buhari</a:t>
            </a:r>
            <a:r>
              <a:rPr lang="en-GB" sz="1800" dirty="0">
                <a:solidFill>
                  <a:srgbClr val="FFFFFF"/>
                </a:solidFill>
              </a:rPr>
              <a:t> administration has focused on solid minerals and agriculture as the remediating strategy for the diversification of the country’s revenue base.</a:t>
            </a:r>
          </a:p>
          <a:p>
            <a:pPr marL="342900" indent="-342900" algn="just">
              <a:buFont typeface="Wingdings" panose="05000000000000000000" pitchFamily="2" charset="2"/>
              <a:buChar char="q"/>
            </a:pPr>
            <a:endParaRPr lang="en-GB" sz="1800" dirty="0" smtClean="0"/>
          </a:p>
        </p:txBody>
      </p:sp>
      <p:sp>
        <p:nvSpPr>
          <p:cNvPr id="7" name="Rectangle 6"/>
          <p:cNvSpPr/>
          <p:nvPr/>
        </p:nvSpPr>
        <p:spPr>
          <a:xfrm>
            <a:off x="261937" y="0"/>
            <a:ext cx="8882063" cy="769441"/>
          </a:xfrm>
          <a:prstGeom prst="rect">
            <a:avLst/>
          </a:prstGeom>
        </p:spPr>
        <p:txBody>
          <a:bodyPr wrap="square">
            <a:spAutoFit/>
          </a:bodyPr>
          <a:lstStyle/>
          <a:p>
            <a:r>
              <a:rPr lang="en-GB" sz="4400" b="1" kern="0" dirty="0" smtClean="0">
                <a:solidFill>
                  <a:srgbClr val="FFFF00"/>
                </a:solidFill>
                <a:effectLst>
                  <a:outerShdw blurRad="38100" dist="38100" dir="2700000" algn="tl">
                    <a:srgbClr val="000000"/>
                  </a:outerShdw>
                </a:effectLst>
                <a:latin typeface="Tahoma"/>
                <a:ea typeface="+mj-ea"/>
                <a:cs typeface="+mj-cs"/>
              </a:rPr>
              <a:t>THE NIGERIAN ECONOMY</a:t>
            </a:r>
            <a:endParaRPr lang="en-GB" dirty="0"/>
          </a:p>
        </p:txBody>
      </p:sp>
    </p:spTree>
    <p:extLst>
      <p:ext uri="{BB962C8B-B14F-4D97-AF65-F5344CB8AC3E}">
        <p14:creationId xmlns:p14="http://schemas.microsoft.com/office/powerpoint/2010/main" val="358339719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29</a:t>
            </a:fld>
            <a:endParaRPr lang="en-US"/>
          </a:p>
        </p:txBody>
      </p:sp>
      <p:sp>
        <p:nvSpPr>
          <p:cNvPr id="6" name="TextBox 5"/>
          <p:cNvSpPr txBox="1"/>
          <p:nvPr/>
        </p:nvSpPr>
        <p:spPr>
          <a:xfrm>
            <a:off x="290512" y="1090166"/>
            <a:ext cx="8701088" cy="5386090"/>
          </a:xfrm>
          <a:prstGeom prst="rect">
            <a:avLst/>
          </a:prstGeom>
          <a:noFill/>
        </p:spPr>
        <p:txBody>
          <a:bodyPr wrap="square" rtlCol="0">
            <a:spAutoFit/>
          </a:bodyPr>
          <a:lstStyle/>
          <a:p>
            <a:pPr marL="342900" indent="-342900" algn="just">
              <a:buFont typeface="Wingdings" panose="05000000000000000000" pitchFamily="2" charset="2"/>
              <a:buChar char="q"/>
            </a:pPr>
            <a:r>
              <a:rPr lang="en-GB" dirty="0" smtClean="0"/>
              <a:t>Experience from oil and gas exploitation show that harnessing natural resources has brought significant net economic benefits. </a:t>
            </a:r>
            <a:r>
              <a:rPr lang="en-GB" dirty="0" smtClean="0">
                <a:solidFill>
                  <a:srgbClr val="FF0000"/>
                </a:solidFill>
              </a:rPr>
              <a:t>They also have generated significant adverse social and environmental consequences; as in the Niger Delta area</a:t>
            </a:r>
            <a:r>
              <a:rPr lang="en-GB" dirty="0" smtClean="0"/>
              <a:t>.</a:t>
            </a:r>
          </a:p>
          <a:p>
            <a:pPr marL="342900" indent="-342900" algn="just">
              <a:buFont typeface="Wingdings" panose="05000000000000000000" pitchFamily="2" charset="2"/>
              <a:buChar char="q"/>
            </a:pPr>
            <a:endParaRPr lang="en-GB" sz="1100" dirty="0"/>
          </a:p>
          <a:p>
            <a:pPr marL="342900" indent="-342900" algn="just">
              <a:buFont typeface="Wingdings" panose="05000000000000000000" pitchFamily="2" charset="2"/>
              <a:buChar char="q"/>
            </a:pPr>
            <a:r>
              <a:rPr lang="en-GB" dirty="0" smtClean="0">
                <a:solidFill>
                  <a:srgbClr val="2DFF2D"/>
                </a:solidFill>
              </a:rPr>
              <a:t>We must therefore avoid the mistakes of the past as we embark on mining of solid minerals as a major agent for diversification of the economy.</a:t>
            </a:r>
          </a:p>
          <a:p>
            <a:pPr marL="342900" indent="-342900" algn="just">
              <a:buFont typeface="Wingdings" panose="05000000000000000000" pitchFamily="2" charset="2"/>
              <a:buChar char="q"/>
            </a:pPr>
            <a:endParaRPr lang="en-GB" sz="1100" dirty="0"/>
          </a:p>
          <a:p>
            <a:pPr marL="342900" indent="-342900" algn="just">
              <a:buFont typeface="Wingdings" panose="05000000000000000000" pitchFamily="2" charset="2"/>
              <a:buChar char="q"/>
            </a:pPr>
            <a:r>
              <a:rPr lang="en-GB" dirty="0" smtClean="0"/>
              <a:t>90% of mining activities in the solid mineral sector are carried out by artisanal miners who largely depend on traditional mining practices. This is the response of people to combat unemployment, poverty, etc.</a:t>
            </a:r>
          </a:p>
          <a:p>
            <a:pPr marL="342900" indent="-342900" algn="just">
              <a:buFont typeface="Wingdings" panose="05000000000000000000" pitchFamily="2" charset="2"/>
              <a:buChar char="q"/>
            </a:pPr>
            <a:endParaRPr lang="en-GB" sz="1100" dirty="0"/>
          </a:p>
          <a:p>
            <a:pPr marL="342900" indent="-342900" algn="just">
              <a:buFont typeface="Wingdings" panose="05000000000000000000" pitchFamily="2" charset="2"/>
              <a:buChar char="q"/>
            </a:pPr>
            <a:r>
              <a:rPr lang="en-GB" dirty="0" smtClean="0">
                <a:solidFill>
                  <a:srgbClr val="FF0000"/>
                </a:solidFill>
              </a:rPr>
              <a:t>Mining is carried out without due regard for health and safety issues, and preservation of the environment.</a:t>
            </a:r>
          </a:p>
          <a:p>
            <a:pPr marL="342900" indent="-342900" algn="just">
              <a:buFont typeface="Wingdings" panose="05000000000000000000" pitchFamily="2" charset="2"/>
              <a:buChar char="q"/>
            </a:pPr>
            <a:endParaRPr lang="en-GB" sz="1100" dirty="0"/>
          </a:p>
          <a:p>
            <a:pPr marL="342900" indent="-342900" algn="just">
              <a:buFont typeface="Wingdings" panose="05000000000000000000" pitchFamily="2" charset="2"/>
              <a:buChar char="q"/>
            </a:pPr>
            <a:r>
              <a:rPr lang="en-GB" dirty="0" smtClean="0"/>
              <a:t>Mineral </a:t>
            </a:r>
            <a:r>
              <a:rPr lang="en-GB" dirty="0"/>
              <a:t>extraction by artisanal miners commonly involve the </a:t>
            </a:r>
            <a:r>
              <a:rPr lang="en-GB" dirty="0">
                <a:solidFill>
                  <a:srgbClr val="FFFF00"/>
                </a:solidFill>
              </a:rPr>
              <a:t>digging of numerous underground pits</a:t>
            </a:r>
            <a:r>
              <a:rPr lang="en-GB" dirty="0"/>
              <a:t> and the </a:t>
            </a:r>
            <a:r>
              <a:rPr lang="en-GB" dirty="0">
                <a:solidFill>
                  <a:srgbClr val="FFFF00"/>
                </a:solidFill>
              </a:rPr>
              <a:t>destruction of rocks using explosives</a:t>
            </a:r>
            <a:r>
              <a:rPr lang="en-GB" dirty="0" smtClean="0"/>
              <a:t>.</a:t>
            </a:r>
            <a:endParaRPr lang="en-GB" sz="1800" dirty="0"/>
          </a:p>
        </p:txBody>
      </p:sp>
      <p:sp>
        <p:nvSpPr>
          <p:cNvPr id="7" name="Rectangle 6"/>
          <p:cNvSpPr/>
          <p:nvPr/>
        </p:nvSpPr>
        <p:spPr>
          <a:xfrm>
            <a:off x="290512" y="186124"/>
            <a:ext cx="8701088" cy="461665"/>
          </a:xfrm>
          <a:prstGeom prst="rect">
            <a:avLst/>
          </a:prstGeom>
        </p:spPr>
        <p:txBody>
          <a:bodyPr wrap="square">
            <a:spAutoFit/>
          </a:bodyPr>
          <a:lstStyle/>
          <a:p>
            <a:r>
              <a:rPr lang="en-GB" sz="2400" b="1" kern="0" dirty="0" smtClean="0">
                <a:solidFill>
                  <a:srgbClr val="FFFF00"/>
                </a:solidFill>
                <a:effectLst>
                  <a:outerShdw blurRad="38100" dist="38100" dir="2700000" algn="tl">
                    <a:srgbClr val="000000"/>
                  </a:outerShdw>
                </a:effectLst>
                <a:latin typeface="Tahoma"/>
                <a:ea typeface="+mj-ea"/>
                <a:cs typeface="+mj-cs"/>
              </a:rPr>
              <a:t>CASE STUDIES, SOLUTIONS, AND RECOMMENDATIONS</a:t>
            </a:r>
            <a:endParaRPr lang="en-GB" sz="2400" dirty="0"/>
          </a:p>
        </p:txBody>
      </p:sp>
    </p:spTree>
    <p:extLst>
      <p:ext uri="{BB962C8B-B14F-4D97-AF65-F5344CB8AC3E}">
        <p14:creationId xmlns:p14="http://schemas.microsoft.com/office/powerpoint/2010/main" val="390433997"/>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0575F616-C37E-4C8F-9B9B-21FAA3D2DF23}" type="slidenum">
              <a:rPr lang="en-US"/>
              <a:pPr>
                <a:defRPr/>
              </a:pPr>
              <a:t>3</a:t>
            </a:fld>
            <a:endParaRPr lang="en-US"/>
          </a:p>
        </p:txBody>
      </p:sp>
      <p:sp>
        <p:nvSpPr>
          <p:cNvPr id="233474" name="Rectangle 2"/>
          <p:cNvSpPr>
            <a:spLocks noGrp="1" noChangeArrowheads="1"/>
          </p:cNvSpPr>
          <p:nvPr>
            <p:ph type="title"/>
          </p:nvPr>
        </p:nvSpPr>
        <p:spPr>
          <a:xfrm>
            <a:off x="914400" y="-152400"/>
            <a:ext cx="7543800" cy="1431925"/>
          </a:xfrm>
        </p:spPr>
        <p:txBody>
          <a:bodyPr/>
          <a:lstStyle/>
          <a:p>
            <a:pPr algn="ctr" eaLnBrk="1" hangingPunct="1">
              <a:defRPr/>
            </a:pPr>
            <a:r>
              <a:rPr lang="en-US" dirty="0" smtClean="0">
                <a:solidFill>
                  <a:srgbClr val="FFFF00"/>
                </a:solidFill>
              </a:rPr>
              <a:t>INTRODUCTION</a:t>
            </a:r>
          </a:p>
        </p:txBody>
      </p:sp>
      <p:sp>
        <p:nvSpPr>
          <p:cNvPr id="233475" name="Rectangle 3"/>
          <p:cNvSpPr>
            <a:spLocks noGrp="1" noChangeArrowheads="1"/>
          </p:cNvSpPr>
          <p:nvPr>
            <p:ph type="body" idx="1"/>
          </p:nvPr>
        </p:nvSpPr>
        <p:spPr>
          <a:xfrm>
            <a:off x="609600" y="1066800"/>
            <a:ext cx="8001000" cy="5334000"/>
          </a:xfrm>
        </p:spPr>
        <p:txBody>
          <a:bodyPr/>
          <a:lstStyle/>
          <a:p>
            <a:pPr algn="just" eaLnBrk="1" hangingPunct="1">
              <a:defRPr/>
            </a:pPr>
            <a:r>
              <a:rPr lang="en-GB" sz="2000" dirty="0" smtClean="0"/>
              <a:t>Agriculture and Mining are two fundamental industries of human beings. Our civilization today is dependent on the products of the extractive industry. Mining as an endeavour of human being is older than agriculture for whilst still a gatherer of fruits and food, human beings had developed processes of exploring for certain minerals and rocks and converting them into tools they used for hunting and self defence.</a:t>
            </a:r>
          </a:p>
          <a:p>
            <a:pPr algn="just" eaLnBrk="1" hangingPunct="1">
              <a:defRPr/>
            </a:pPr>
            <a:endParaRPr lang="en-GB" sz="2000" dirty="0" smtClean="0"/>
          </a:p>
          <a:p>
            <a:pPr algn="just" eaLnBrk="1" hangingPunct="1">
              <a:defRPr/>
            </a:pPr>
            <a:r>
              <a:rPr lang="en-GB" sz="2000" dirty="0" smtClean="0"/>
              <a:t> Nigeria is well endowed with abundant mineral resources. Prior to the discovery of petroleum, minerals such as coal, tin, and columbite were explored and exported to support the GDP of the nation to the tune of about 20%.</a:t>
            </a:r>
          </a:p>
          <a:p>
            <a:pPr algn="just" eaLnBrk="1" hangingPunct="1">
              <a:defRPr/>
            </a:pPr>
            <a:endParaRPr lang="en-GB" sz="2000" dirty="0" smtClean="0"/>
          </a:p>
          <a:p>
            <a:pPr algn="just" eaLnBrk="1" hangingPunct="1">
              <a:defRPr/>
            </a:pPr>
            <a:r>
              <a:rPr lang="en-GB" sz="2000" dirty="0" smtClean="0"/>
              <a:t>The then Ministry of Solid Minerals in 1997 through its programme (NIMAMOP) identified 34 mineral commodities over 450 locations in Nigeria (Figure 1 below).</a:t>
            </a:r>
          </a:p>
          <a:p>
            <a:pPr algn="just" eaLnBrk="1" hangingPunct="1">
              <a:defRPr/>
            </a:pPr>
            <a:endParaRPr lang="en-GB" sz="2000" dirty="0" smtClean="0"/>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30</a:t>
            </a:fld>
            <a:endParaRPr lang="en-US"/>
          </a:p>
        </p:txBody>
      </p:sp>
      <p:sp>
        <p:nvSpPr>
          <p:cNvPr id="9" name="TextBox 8"/>
          <p:cNvSpPr txBox="1"/>
          <p:nvPr/>
        </p:nvSpPr>
        <p:spPr>
          <a:xfrm>
            <a:off x="290512" y="685800"/>
            <a:ext cx="8701088" cy="2862322"/>
          </a:xfrm>
          <a:prstGeom prst="rect">
            <a:avLst/>
          </a:prstGeom>
          <a:noFill/>
        </p:spPr>
        <p:txBody>
          <a:bodyPr wrap="square" rtlCol="0">
            <a:spAutoFit/>
          </a:bodyPr>
          <a:lstStyle/>
          <a:p>
            <a:pPr marL="342900" indent="-342900" algn="just">
              <a:buFont typeface="Wingdings" panose="05000000000000000000" pitchFamily="2" charset="2"/>
              <a:buChar char="q"/>
            </a:pPr>
            <a:endParaRPr lang="en-GB" dirty="0"/>
          </a:p>
          <a:p>
            <a:pPr marL="342900" indent="-342900" algn="just">
              <a:buFont typeface="Wingdings" panose="05000000000000000000" pitchFamily="2" charset="2"/>
              <a:buChar char="q"/>
            </a:pPr>
            <a:r>
              <a:rPr lang="en-GB" dirty="0" smtClean="0"/>
              <a:t>The pits are often connected and produce honeycombed structure. The digging is invariably not controlled and pits are frequently abandoned once the mineral in the pit has been exhausted or can no longer be traced (see plates below).</a:t>
            </a:r>
          </a:p>
          <a:p>
            <a:pPr marL="342900" indent="-342900" algn="just">
              <a:buFont typeface="Wingdings" panose="05000000000000000000" pitchFamily="2" charset="2"/>
              <a:buChar char="q"/>
            </a:pPr>
            <a:endParaRPr lang="en-GB" dirty="0" smtClean="0"/>
          </a:p>
          <a:p>
            <a:pPr marL="342900" indent="-342900" algn="just">
              <a:buFont typeface="Wingdings" panose="05000000000000000000" pitchFamily="2" charset="2"/>
              <a:buChar char="q"/>
            </a:pPr>
            <a:r>
              <a:rPr lang="en-GB" kern="0" dirty="0">
                <a:solidFill>
                  <a:srgbClr val="FFFFFF"/>
                </a:solidFill>
              </a:rPr>
              <a:t>Uncontrolled mining has a large and lasting impact on the environment as in the case when a large number of individuals are involved.</a:t>
            </a:r>
          </a:p>
          <a:p>
            <a:pPr marL="342900" indent="-342900" algn="just">
              <a:buFont typeface="Wingdings" panose="05000000000000000000" pitchFamily="2" charset="2"/>
              <a:buChar char="q"/>
            </a:pPr>
            <a:endParaRPr lang="en-GB" dirty="0" smtClean="0"/>
          </a:p>
        </p:txBody>
      </p:sp>
      <p:pic>
        <p:nvPicPr>
          <p:cNvPr id="5" name="Picture 4" descr="fig 3a"/>
          <p:cNvPicPr/>
          <p:nvPr/>
        </p:nvPicPr>
        <p:blipFill>
          <a:blip r:embed="rId2" cstate="print"/>
          <a:srcRect/>
          <a:stretch>
            <a:fillRect/>
          </a:stretch>
        </p:blipFill>
        <p:spPr bwMode="auto">
          <a:xfrm>
            <a:off x="4510088" y="3505200"/>
            <a:ext cx="4114800" cy="3276600"/>
          </a:xfrm>
          <a:prstGeom prst="rect">
            <a:avLst/>
          </a:prstGeom>
          <a:noFill/>
          <a:ln w="9525">
            <a:noFill/>
            <a:miter lim="800000"/>
            <a:headEnd/>
            <a:tailEnd/>
          </a:ln>
        </p:spPr>
      </p:pic>
      <p:pic>
        <p:nvPicPr>
          <p:cNvPr id="6" name="Picture 5" descr="fig 3b"/>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00" y="3505200"/>
            <a:ext cx="4419600" cy="3276600"/>
          </a:xfrm>
          <a:prstGeom prst="rect">
            <a:avLst/>
          </a:prstGeom>
          <a:noFill/>
          <a:ln w="9525">
            <a:noFill/>
            <a:miter lim="800000"/>
            <a:headEnd/>
            <a:tailEnd/>
          </a:ln>
        </p:spPr>
      </p:pic>
      <p:sp>
        <p:nvSpPr>
          <p:cNvPr id="7" name="Rectangle 6"/>
          <p:cNvSpPr/>
          <p:nvPr/>
        </p:nvSpPr>
        <p:spPr>
          <a:xfrm>
            <a:off x="290512" y="186124"/>
            <a:ext cx="8701088" cy="461665"/>
          </a:xfrm>
          <a:prstGeom prst="rect">
            <a:avLst/>
          </a:prstGeom>
        </p:spPr>
        <p:txBody>
          <a:bodyPr wrap="square">
            <a:spAutoFit/>
          </a:bodyPr>
          <a:lstStyle/>
          <a:p>
            <a:r>
              <a:rPr lang="en-GB" sz="2400" b="1" kern="0" dirty="0" smtClean="0">
                <a:solidFill>
                  <a:srgbClr val="FFFF00"/>
                </a:solidFill>
                <a:effectLst>
                  <a:outerShdw blurRad="38100" dist="38100" dir="2700000" algn="tl">
                    <a:srgbClr val="000000"/>
                  </a:outerShdw>
                </a:effectLst>
                <a:latin typeface="Tahoma"/>
                <a:ea typeface="+mj-ea"/>
                <a:cs typeface="+mj-cs"/>
              </a:rPr>
              <a:t>CASE STUDIES, SOLUTIONS, AND RECOMMENDATIONS</a:t>
            </a:r>
            <a:endParaRPr lang="en-GB" sz="2400" dirty="0"/>
          </a:p>
        </p:txBody>
      </p:sp>
    </p:spTree>
    <p:extLst>
      <p:ext uri="{BB962C8B-B14F-4D97-AF65-F5344CB8AC3E}">
        <p14:creationId xmlns:p14="http://schemas.microsoft.com/office/powerpoint/2010/main" val="260927654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31</a:t>
            </a:fld>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685800" y="152400"/>
            <a:ext cx="7696200" cy="5969867"/>
          </a:xfrm>
        </p:spPr>
      </p:pic>
    </p:spTree>
    <p:extLst>
      <p:ext uri="{BB962C8B-B14F-4D97-AF65-F5344CB8AC3E}">
        <p14:creationId xmlns:p14="http://schemas.microsoft.com/office/powerpoint/2010/main" val="2057127336"/>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32</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457200" y="1171600"/>
            <a:ext cx="5486400" cy="4114800"/>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3875775" y="1179608"/>
            <a:ext cx="5659651" cy="4244738"/>
          </a:xfrm>
          <a:prstGeom prst="rect">
            <a:avLst/>
          </a:prstGeom>
        </p:spPr>
      </p:pic>
    </p:spTree>
    <p:extLst>
      <p:ext uri="{BB962C8B-B14F-4D97-AF65-F5344CB8AC3E}">
        <p14:creationId xmlns:p14="http://schemas.microsoft.com/office/powerpoint/2010/main" val="56423745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33</a:t>
            </a:fld>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3989692" y="1314450"/>
            <a:ext cx="5638801" cy="4229101"/>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429825" y="1332852"/>
            <a:ext cx="5486400" cy="4321950"/>
          </a:xfrm>
          <a:prstGeom prst="rect">
            <a:avLst/>
          </a:prstGeom>
        </p:spPr>
      </p:pic>
    </p:spTree>
    <p:extLst>
      <p:ext uri="{BB962C8B-B14F-4D97-AF65-F5344CB8AC3E}">
        <p14:creationId xmlns:p14="http://schemas.microsoft.com/office/powerpoint/2010/main" val="3891255174"/>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34</a:t>
            </a:fld>
            <a:endParaRPr lang="en-US"/>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3902111" y="707019"/>
            <a:ext cx="5334000" cy="4529566"/>
          </a:xfrm>
          <a:prstGeom prst="rect">
            <a:avLst/>
          </a:prstGeom>
        </p:spPr>
      </p:pic>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558994" y="1117411"/>
            <a:ext cx="5308984" cy="3733801"/>
          </a:xfrm>
          <a:prstGeom prst="rect">
            <a:avLst/>
          </a:prstGeom>
        </p:spPr>
      </p:pic>
    </p:spTree>
    <p:extLst>
      <p:ext uri="{BB962C8B-B14F-4D97-AF65-F5344CB8AC3E}">
        <p14:creationId xmlns:p14="http://schemas.microsoft.com/office/powerpoint/2010/main" val="1138281063"/>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35</a:t>
            </a:fld>
            <a:endParaRPr lang="en-US"/>
          </a:p>
        </p:txBody>
      </p:sp>
      <p:sp>
        <p:nvSpPr>
          <p:cNvPr id="6" name="Rectangle 5"/>
          <p:cNvSpPr/>
          <p:nvPr/>
        </p:nvSpPr>
        <p:spPr>
          <a:xfrm>
            <a:off x="952500" y="1323975"/>
            <a:ext cx="6705600" cy="4924425"/>
          </a:xfrm>
          <a:prstGeom prst="rect">
            <a:avLst/>
          </a:prstGeom>
        </p:spPr>
        <p:txBody>
          <a:bodyPr wrap="square">
            <a:spAutoFit/>
          </a:bodyPr>
          <a:lstStyle/>
          <a:p>
            <a:pPr marL="342900" indent="-342900" algn="just">
              <a:buFont typeface="Wingdings" panose="05000000000000000000" pitchFamily="2" charset="2"/>
              <a:buChar char="q"/>
            </a:pPr>
            <a:r>
              <a:rPr lang="en-GB" dirty="0" smtClean="0">
                <a:solidFill>
                  <a:srgbClr val="FFFFFF"/>
                </a:solidFill>
              </a:rPr>
              <a:t>The </a:t>
            </a:r>
            <a:r>
              <a:rPr lang="en-GB" dirty="0">
                <a:solidFill>
                  <a:srgbClr val="FFFFFF"/>
                </a:solidFill>
              </a:rPr>
              <a:t>mine pits make the land unfavourable for agricultural purposes following closure of mining </a:t>
            </a:r>
            <a:r>
              <a:rPr lang="en-GB" dirty="0" smtClean="0">
                <a:solidFill>
                  <a:srgbClr val="FFFFFF"/>
                </a:solidFill>
              </a:rPr>
              <a:t>operations</a:t>
            </a:r>
            <a:r>
              <a:rPr lang="en-GB" dirty="0">
                <a:solidFill>
                  <a:srgbClr val="FFFFFF"/>
                </a:solidFill>
              </a:rPr>
              <a:t> </a:t>
            </a:r>
            <a:r>
              <a:rPr lang="en-GB" dirty="0" smtClean="0">
                <a:solidFill>
                  <a:srgbClr val="FFFFFF"/>
                </a:solidFill>
              </a:rPr>
              <a:t>even though the </a:t>
            </a:r>
            <a:r>
              <a:rPr lang="en-GB" dirty="0">
                <a:solidFill>
                  <a:srgbClr val="FFFFFF"/>
                </a:solidFill>
              </a:rPr>
              <a:t>mining company is required by law to save the topsoil for reclamation at closure stage.</a:t>
            </a:r>
          </a:p>
          <a:p>
            <a:pPr marL="342900" lvl="0" indent="-342900" algn="just">
              <a:buFont typeface="Wingdings" panose="05000000000000000000" pitchFamily="2" charset="2"/>
              <a:buChar char="q"/>
            </a:pPr>
            <a:endParaRPr lang="en-GB" dirty="0">
              <a:solidFill>
                <a:srgbClr val="FFFFFF"/>
              </a:solidFill>
            </a:endParaRPr>
          </a:p>
          <a:p>
            <a:pPr marL="342900" lvl="0" indent="-342900" algn="just">
              <a:buFont typeface="Wingdings" panose="05000000000000000000" pitchFamily="2" charset="2"/>
              <a:buChar char="q"/>
            </a:pPr>
            <a:endParaRPr lang="en-GB" dirty="0">
              <a:solidFill>
                <a:srgbClr val="FFFFFF"/>
              </a:solidFill>
            </a:endParaRPr>
          </a:p>
          <a:p>
            <a:pPr marL="342900" lvl="0" indent="-342900" algn="just">
              <a:buFont typeface="Wingdings" panose="05000000000000000000" pitchFamily="2" charset="2"/>
              <a:buChar char="q"/>
            </a:pPr>
            <a:r>
              <a:rPr lang="en-GB" dirty="0">
                <a:solidFill>
                  <a:srgbClr val="FFFFFF"/>
                </a:solidFill>
              </a:rPr>
              <a:t>They adversely impact livestock due to destruction of grazing lands and animals falling into the pits</a:t>
            </a:r>
            <a:r>
              <a:rPr lang="en-GB" dirty="0" smtClean="0">
                <a:solidFill>
                  <a:srgbClr val="FFFFFF"/>
                </a:solidFill>
              </a:rPr>
              <a:t>.</a:t>
            </a:r>
            <a:endParaRPr lang="en-GB" dirty="0">
              <a:solidFill>
                <a:srgbClr val="FFFFFF"/>
              </a:solidFill>
            </a:endParaRPr>
          </a:p>
          <a:p>
            <a:pPr marL="342900" lvl="0" indent="-342900" algn="just">
              <a:buFont typeface="Wingdings" panose="05000000000000000000" pitchFamily="2" charset="2"/>
              <a:buChar char="q"/>
            </a:pPr>
            <a:endParaRPr lang="en-GB" dirty="0" smtClean="0">
              <a:solidFill>
                <a:srgbClr val="FFFFFF"/>
              </a:solidFill>
            </a:endParaRPr>
          </a:p>
          <a:p>
            <a:pPr marL="342900" lvl="0" indent="-342900" algn="just">
              <a:buFont typeface="Wingdings" panose="05000000000000000000" pitchFamily="2" charset="2"/>
              <a:buChar char="q"/>
            </a:pPr>
            <a:endParaRPr lang="en-GB" dirty="0">
              <a:solidFill>
                <a:srgbClr val="FFFFFF"/>
              </a:solidFill>
            </a:endParaRPr>
          </a:p>
          <a:p>
            <a:pPr marL="342900" lvl="0" indent="-342900" algn="just">
              <a:buFont typeface="Wingdings" panose="05000000000000000000" pitchFamily="2" charset="2"/>
              <a:buChar char="q"/>
            </a:pPr>
            <a:r>
              <a:rPr lang="en-GB" dirty="0">
                <a:solidFill>
                  <a:srgbClr val="FFFFFF"/>
                </a:solidFill>
              </a:rPr>
              <a:t>Such landscape degradation is beyond economic and technical </a:t>
            </a:r>
            <a:r>
              <a:rPr lang="en-GB" dirty="0" smtClean="0">
                <a:solidFill>
                  <a:srgbClr val="FFFFFF"/>
                </a:solidFill>
              </a:rPr>
              <a:t>reclamation</a:t>
            </a:r>
            <a:r>
              <a:rPr lang="en-GB" sz="1800" dirty="0" smtClean="0">
                <a:solidFill>
                  <a:srgbClr val="FFFFFF"/>
                </a:solidFill>
              </a:rPr>
              <a:t>.</a:t>
            </a:r>
          </a:p>
          <a:p>
            <a:pPr marL="342900" lvl="0" indent="-342900" algn="just">
              <a:buFont typeface="Wingdings" panose="05000000000000000000" pitchFamily="2" charset="2"/>
              <a:buChar char="q"/>
            </a:pPr>
            <a:endParaRPr lang="en-GB" sz="1800" dirty="0" smtClean="0">
              <a:solidFill>
                <a:srgbClr val="FFFFFF"/>
              </a:solidFill>
            </a:endParaRPr>
          </a:p>
          <a:p>
            <a:pPr marL="342900" lvl="0" indent="-342900" algn="just">
              <a:buFont typeface="Wingdings" panose="05000000000000000000" pitchFamily="2" charset="2"/>
              <a:buChar char="q"/>
            </a:pPr>
            <a:endParaRPr lang="en-GB" sz="1800" dirty="0" smtClean="0">
              <a:solidFill>
                <a:srgbClr val="FFFFFF"/>
              </a:solidFill>
            </a:endParaRPr>
          </a:p>
          <a:p>
            <a:pPr marL="342900" lvl="0" indent="-342900" algn="just">
              <a:buFont typeface="Wingdings" panose="05000000000000000000" pitchFamily="2" charset="2"/>
              <a:buChar char="q"/>
            </a:pPr>
            <a:endParaRPr lang="en-GB" sz="1800" dirty="0">
              <a:solidFill>
                <a:srgbClr val="FFFFFF"/>
              </a:solidFill>
            </a:endParaRPr>
          </a:p>
        </p:txBody>
      </p:sp>
      <p:sp>
        <p:nvSpPr>
          <p:cNvPr id="8" name="Rectangle 7"/>
          <p:cNvSpPr/>
          <p:nvPr/>
        </p:nvSpPr>
        <p:spPr>
          <a:xfrm>
            <a:off x="290512" y="186124"/>
            <a:ext cx="8701088" cy="461665"/>
          </a:xfrm>
          <a:prstGeom prst="rect">
            <a:avLst/>
          </a:prstGeom>
        </p:spPr>
        <p:txBody>
          <a:bodyPr wrap="square">
            <a:spAutoFit/>
          </a:bodyPr>
          <a:lstStyle/>
          <a:p>
            <a:r>
              <a:rPr lang="en-GB" sz="2400" b="1" kern="0" dirty="0" smtClean="0">
                <a:solidFill>
                  <a:srgbClr val="FFFF00"/>
                </a:solidFill>
                <a:effectLst>
                  <a:outerShdw blurRad="38100" dist="38100" dir="2700000" algn="tl">
                    <a:srgbClr val="000000"/>
                  </a:outerShdw>
                </a:effectLst>
                <a:latin typeface="Tahoma"/>
                <a:ea typeface="+mj-ea"/>
                <a:cs typeface="+mj-cs"/>
              </a:rPr>
              <a:t>CASE STUDIES, SOLUTIONS, AND RECOMMENDATIONS</a:t>
            </a:r>
            <a:endParaRPr lang="en-GB" sz="2400" dirty="0"/>
          </a:p>
        </p:txBody>
      </p:sp>
    </p:spTree>
    <p:extLst>
      <p:ext uri="{BB962C8B-B14F-4D97-AF65-F5344CB8AC3E}">
        <p14:creationId xmlns:p14="http://schemas.microsoft.com/office/powerpoint/2010/main" val="1483921263"/>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36</a:t>
            </a:fld>
            <a:endParaRPr lang="en-US"/>
          </a:p>
        </p:txBody>
      </p:sp>
      <p:sp>
        <p:nvSpPr>
          <p:cNvPr id="6" name="TextBox 5"/>
          <p:cNvSpPr txBox="1"/>
          <p:nvPr/>
        </p:nvSpPr>
        <p:spPr>
          <a:xfrm>
            <a:off x="290512" y="914400"/>
            <a:ext cx="8701088" cy="5524589"/>
          </a:xfrm>
          <a:prstGeom prst="rect">
            <a:avLst/>
          </a:prstGeom>
          <a:noFill/>
        </p:spPr>
        <p:txBody>
          <a:bodyPr wrap="square" rtlCol="0">
            <a:spAutoFit/>
          </a:bodyPr>
          <a:lstStyle/>
          <a:p>
            <a:pPr marL="342900" indent="-342900" algn="just">
              <a:buFont typeface="Wingdings" panose="05000000000000000000" pitchFamily="2" charset="2"/>
              <a:buChar char="q"/>
            </a:pPr>
            <a:r>
              <a:rPr lang="en-GB" dirty="0" smtClean="0"/>
              <a:t>Where beneficiation involves the use of chemicals, serious environmental and health impacts are implicated.</a:t>
            </a:r>
          </a:p>
          <a:p>
            <a:pPr marL="342900" indent="-342900" algn="just">
              <a:buFont typeface="Wingdings" panose="05000000000000000000" pitchFamily="2" charset="2"/>
              <a:buChar char="q"/>
            </a:pPr>
            <a:endParaRPr lang="en-GB" sz="1100" dirty="0"/>
          </a:p>
          <a:p>
            <a:pPr marL="342900" indent="-342900" algn="just">
              <a:buFont typeface="Wingdings" panose="05000000000000000000" pitchFamily="2" charset="2"/>
              <a:buChar char="q"/>
            </a:pPr>
            <a:r>
              <a:rPr lang="en-GB" dirty="0" smtClean="0"/>
              <a:t>Recall the outbreak of acute lead poisoning associated with semi-industrial scale gold-ore processing using mercury was reported in </a:t>
            </a:r>
            <a:r>
              <a:rPr lang="en-GB" dirty="0" err="1" smtClean="0"/>
              <a:t>Bukuyum</a:t>
            </a:r>
            <a:r>
              <a:rPr lang="en-GB" dirty="0" smtClean="0"/>
              <a:t> and </a:t>
            </a:r>
            <a:r>
              <a:rPr lang="en-GB" dirty="0" err="1" smtClean="0"/>
              <a:t>Anka</a:t>
            </a:r>
            <a:r>
              <a:rPr lang="en-GB" dirty="0" smtClean="0"/>
              <a:t> Local Government Areas of </a:t>
            </a:r>
            <a:r>
              <a:rPr lang="en-GB" dirty="0" err="1" smtClean="0"/>
              <a:t>Zamfara</a:t>
            </a:r>
            <a:r>
              <a:rPr lang="en-GB" dirty="0" smtClean="0"/>
              <a:t> State in 2010.</a:t>
            </a:r>
          </a:p>
          <a:p>
            <a:pPr marL="342900" indent="-342900" algn="just">
              <a:buFont typeface="Wingdings" panose="05000000000000000000" pitchFamily="2" charset="2"/>
              <a:buChar char="q"/>
            </a:pPr>
            <a:endParaRPr lang="en-GB" sz="1100" dirty="0"/>
          </a:p>
          <a:p>
            <a:pPr marL="342900" indent="-342900" algn="just">
              <a:buFont typeface="Wingdings" panose="05000000000000000000" pitchFamily="2" charset="2"/>
              <a:buChar char="q"/>
            </a:pPr>
            <a:r>
              <a:rPr lang="en-GB" dirty="0" smtClean="0">
                <a:solidFill>
                  <a:srgbClr val="FF0000"/>
                </a:solidFill>
              </a:rPr>
              <a:t>A major information gap exists between local miners and what is best practiced in the industry.</a:t>
            </a:r>
          </a:p>
          <a:p>
            <a:pPr marL="342900" indent="-342900" algn="just">
              <a:buFont typeface="Wingdings" panose="05000000000000000000" pitchFamily="2" charset="2"/>
              <a:buChar char="q"/>
            </a:pPr>
            <a:endParaRPr lang="en-GB" sz="1100" dirty="0"/>
          </a:p>
          <a:p>
            <a:pPr marL="342900" indent="-342900" algn="just">
              <a:buFont typeface="Wingdings" panose="05000000000000000000" pitchFamily="2" charset="2"/>
              <a:buChar char="q"/>
            </a:pPr>
            <a:r>
              <a:rPr lang="en-GB" dirty="0" smtClean="0">
                <a:solidFill>
                  <a:srgbClr val="2DFF2D"/>
                </a:solidFill>
              </a:rPr>
              <a:t>The solution is to adapt a strategy involving cleaner technology concept.</a:t>
            </a:r>
          </a:p>
          <a:p>
            <a:pPr marL="342900" indent="-342900" algn="just">
              <a:buFont typeface="Wingdings" panose="05000000000000000000" pitchFamily="2" charset="2"/>
              <a:buChar char="q"/>
            </a:pPr>
            <a:endParaRPr lang="en-GB" sz="1100" dirty="0"/>
          </a:p>
          <a:p>
            <a:pPr marL="342900" indent="-342900" algn="just">
              <a:buFont typeface="Wingdings" panose="05000000000000000000" pitchFamily="2" charset="2"/>
              <a:buChar char="q"/>
            </a:pPr>
            <a:r>
              <a:rPr lang="en-GB" dirty="0" smtClean="0"/>
              <a:t>Examples of cleaner technologies available to the mining industry is shown in table 3 below.</a:t>
            </a:r>
          </a:p>
          <a:p>
            <a:pPr marL="342900" indent="-342900" algn="just">
              <a:buFont typeface="Wingdings" panose="05000000000000000000" pitchFamily="2" charset="2"/>
              <a:buChar char="q"/>
            </a:pPr>
            <a:endParaRPr lang="en-GB" sz="1100" dirty="0"/>
          </a:p>
          <a:p>
            <a:pPr marL="342900" indent="-342900" algn="just">
              <a:buFont typeface="Wingdings" panose="05000000000000000000" pitchFamily="2" charset="2"/>
              <a:buChar char="q"/>
            </a:pPr>
            <a:r>
              <a:rPr lang="en-GB" dirty="0" smtClean="0"/>
              <a:t>Government can also assist by:</a:t>
            </a:r>
          </a:p>
          <a:p>
            <a:pPr marL="457200" indent="-457200" algn="just">
              <a:buFont typeface="+mj-lt"/>
              <a:buAutoNum type="alphaLcParenR"/>
            </a:pPr>
            <a:r>
              <a:rPr lang="en-GB" dirty="0" smtClean="0">
                <a:solidFill>
                  <a:srgbClr val="2DFF2D"/>
                </a:solidFill>
              </a:rPr>
              <a:t>Employing mining extension workers trained at the Nigerian Institute of Mining and Geosciences</a:t>
            </a:r>
          </a:p>
          <a:p>
            <a:pPr marL="457200" indent="-457200" algn="just">
              <a:buFont typeface="+mj-lt"/>
              <a:buAutoNum type="alphaLcParenR"/>
            </a:pPr>
            <a:r>
              <a:rPr lang="en-GB" dirty="0" smtClean="0">
                <a:solidFill>
                  <a:srgbClr val="2DFF2D"/>
                </a:solidFill>
              </a:rPr>
              <a:t>Establishment of fixed beneficiation centres manned by competent technicians and engineers.</a:t>
            </a:r>
            <a:endParaRPr lang="en-GB" dirty="0">
              <a:solidFill>
                <a:srgbClr val="2DFF2D"/>
              </a:solidFill>
            </a:endParaRPr>
          </a:p>
        </p:txBody>
      </p:sp>
      <p:sp>
        <p:nvSpPr>
          <p:cNvPr id="7" name="Rectangle 6"/>
          <p:cNvSpPr/>
          <p:nvPr/>
        </p:nvSpPr>
        <p:spPr>
          <a:xfrm>
            <a:off x="290512" y="186124"/>
            <a:ext cx="8701088" cy="461665"/>
          </a:xfrm>
          <a:prstGeom prst="rect">
            <a:avLst/>
          </a:prstGeom>
        </p:spPr>
        <p:txBody>
          <a:bodyPr wrap="square">
            <a:spAutoFit/>
          </a:bodyPr>
          <a:lstStyle/>
          <a:p>
            <a:r>
              <a:rPr lang="en-GB" sz="2400" b="1" kern="0" dirty="0" smtClean="0">
                <a:solidFill>
                  <a:srgbClr val="FFFF00"/>
                </a:solidFill>
                <a:effectLst>
                  <a:outerShdw blurRad="38100" dist="38100" dir="2700000" algn="tl">
                    <a:srgbClr val="000000"/>
                  </a:outerShdw>
                </a:effectLst>
                <a:latin typeface="Tahoma"/>
                <a:ea typeface="+mj-ea"/>
                <a:cs typeface="+mj-cs"/>
              </a:rPr>
              <a:t>CASE STUDIES, SOLUTIONS, AND RECOMMENDATIONS</a:t>
            </a:r>
            <a:endParaRPr lang="en-GB" sz="2400" dirty="0"/>
          </a:p>
        </p:txBody>
      </p:sp>
    </p:spTree>
    <p:extLst>
      <p:ext uri="{BB962C8B-B14F-4D97-AF65-F5344CB8AC3E}">
        <p14:creationId xmlns:p14="http://schemas.microsoft.com/office/powerpoint/2010/main" val="2378658393"/>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solidFill>
                  <a:srgbClr val="FFFFFF"/>
                </a:solidFill>
              </a:rPr>
              <a:pPr>
                <a:defRPr/>
              </a:pPr>
              <a:t>37</a:t>
            </a:fld>
            <a:endParaRPr lang="en-US">
              <a:solidFill>
                <a:srgbClr val="FFFFFF"/>
              </a:solidFill>
            </a:endParaRPr>
          </a:p>
        </p:txBody>
      </p:sp>
      <p:sp>
        <p:nvSpPr>
          <p:cNvPr id="8" name="Rectangle 7"/>
          <p:cNvSpPr/>
          <p:nvPr/>
        </p:nvSpPr>
        <p:spPr>
          <a:xfrm>
            <a:off x="185212" y="838200"/>
            <a:ext cx="8425388" cy="553998"/>
          </a:xfrm>
          <a:prstGeom prst="rect">
            <a:avLst/>
          </a:prstGeom>
        </p:spPr>
        <p:txBody>
          <a:bodyPr wrap="square">
            <a:spAutoFit/>
          </a:bodyPr>
          <a:lstStyle/>
          <a:p>
            <a:pPr algn="just"/>
            <a:r>
              <a:rPr lang="en-GB" sz="1500" dirty="0">
                <a:solidFill>
                  <a:srgbClr val="FFFFFF"/>
                </a:solidFill>
                <a:latin typeface="Tahoma"/>
              </a:rPr>
              <a:t>Table 3: Examples of cleaner </a:t>
            </a:r>
            <a:r>
              <a:rPr lang="en-GB" sz="1500" dirty="0" err="1">
                <a:solidFill>
                  <a:srgbClr val="FFFFFF"/>
                </a:solidFill>
                <a:latin typeface="Tahoma"/>
              </a:rPr>
              <a:t>technooogies</a:t>
            </a:r>
            <a:r>
              <a:rPr lang="en-GB" sz="1500" dirty="0">
                <a:solidFill>
                  <a:srgbClr val="FFFFFF"/>
                </a:solidFill>
                <a:latin typeface="Tahoma"/>
              </a:rPr>
              <a:t> available to the mining industry (After </a:t>
            </a:r>
            <a:r>
              <a:rPr lang="en-GB" sz="1500" dirty="0" err="1">
                <a:solidFill>
                  <a:srgbClr val="FFFFFF"/>
                </a:solidFill>
                <a:latin typeface="Tahoma"/>
              </a:rPr>
              <a:t>Hilson</a:t>
            </a:r>
            <a:r>
              <a:rPr lang="en-GB" sz="1500" dirty="0">
                <a:solidFill>
                  <a:srgbClr val="FFFFFF"/>
                </a:solidFill>
                <a:latin typeface="Tahoma"/>
              </a:rPr>
              <a:t> and </a:t>
            </a:r>
            <a:r>
              <a:rPr lang="en-GB" sz="1500" dirty="0" err="1">
                <a:solidFill>
                  <a:srgbClr val="FFFFFF"/>
                </a:solidFill>
                <a:latin typeface="Tahoma"/>
              </a:rPr>
              <a:t>Murck</a:t>
            </a:r>
            <a:r>
              <a:rPr lang="en-GB" sz="1500" dirty="0">
                <a:solidFill>
                  <a:srgbClr val="FFFFFF"/>
                </a:solidFill>
                <a:latin typeface="Tahoma"/>
              </a:rPr>
              <a:t>, 2000)</a:t>
            </a:r>
          </a:p>
        </p:txBody>
      </p:sp>
      <p:sp>
        <p:nvSpPr>
          <p:cNvPr id="9" name="Rectangle 8"/>
          <p:cNvSpPr/>
          <p:nvPr/>
        </p:nvSpPr>
        <p:spPr>
          <a:xfrm>
            <a:off x="199997" y="228600"/>
            <a:ext cx="8686800" cy="461665"/>
          </a:xfrm>
          <a:prstGeom prst="rect">
            <a:avLst/>
          </a:prstGeom>
        </p:spPr>
        <p:txBody>
          <a:bodyPr wrap="square">
            <a:spAutoFit/>
          </a:bodyPr>
          <a:lstStyle/>
          <a:p>
            <a:r>
              <a:rPr lang="en-GB" sz="2400" b="1" kern="0" dirty="0">
                <a:solidFill>
                  <a:srgbClr val="FFFF00"/>
                </a:solidFill>
                <a:effectLst>
                  <a:outerShdw blurRad="38100" dist="38100" dir="2700000" algn="tl">
                    <a:srgbClr val="000000"/>
                  </a:outerShdw>
                </a:effectLst>
                <a:latin typeface="Tahoma"/>
              </a:rPr>
              <a:t>CASE STUDIES, SOLUTIONS, AND RECOMMENDATIONS</a:t>
            </a:r>
            <a:endParaRPr lang="en-GB" sz="1050" dirty="0">
              <a:solidFill>
                <a:srgbClr val="FFFFFF"/>
              </a:solidFill>
              <a:latin typeface="Tahoma"/>
            </a:endParaRPr>
          </a:p>
        </p:txBody>
      </p:sp>
      <p:graphicFrame>
        <p:nvGraphicFramePr>
          <p:cNvPr id="2" name="Table 1"/>
          <p:cNvGraphicFramePr>
            <a:graphicFrameLocks noGrp="1"/>
          </p:cNvGraphicFramePr>
          <p:nvPr>
            <p:extLst>
              <p:ext uri="{D42A27DB-BD31-4B8C-83A1-F6EECF244321}">
                <p14:modId xmlns:p14="http://schemas.microsoft.com/office/powerpoint/2010/main" val="4282493143"/>
              </p:ext>
            </p:extLst>
          </p:nvPr>
        </p:nvGraphicFramePr>
        <p:xfrm>
          <a:off x="272302" y="1502967"/>
          <a:ext cx="8441392" cy="5202633"/>
        </p:xfrm>
        <a:graphic>
          <a:graphicData uri="http://schemas.openxmlformats.org/drawingml/2006/table">
            <a:tbl>
              <a:tblPr firstRow="1" bandRow="1">
                <a:tableStyleId>{5C22544A-7EE6-4342-B048-85BDC9FD1C3A}</a:tableStyleId>
              </a:tblPr>
              <a:tblGrid>
                <a:gridCol w="2928098"/>
                <a:gridCol w="5513294"/>
              </a:tblGrid>
              <a:tr h="302973">
                <a:tc>
                  <a:txBody>
                    <a:bodyPr/>
                    <a:lstStyle/>
                    <a:p>
                      <a:pPr algn="ctr"/>
                      <a:r>
                        <a:rPr lang="en-GB" sz="1800" b="1" dirty="0" smtClean="0">
                          <a:solidFill>
                            <a:srgbClr val="000000"/>
                          </a:solidFill>
                        </a:rPr>
                        <a:t>CLEANER TECHNOLOGY</a:t>
                      </a:r>
                      <a:endParaRPr lang="en-GB" sz="1800" b="1" dirty="0">
                        <a:solidFill>
                          <a:srgbClr val="000000"/>
                        </a:solidFill>
                      </a:endParaRPr>
                    </a:p>
                  </a:txBody>
                  <a:tcPr marL="68580" marR="68580" marT="34290" marB="34290" anchor="ctr"/>
                </a:tc>
                <a:tc>
                  <a:txBody>
                    <a:bodyPr/>
                    <a:lstStyle/>
                    <a:p>
                      <a:pPr algn="ctr"/>
                      <a:r>
                        <a:rPr lang="en-GB" sz="1800" b="1" dirty="0" smtClean="0">
                          <a:solidFill>
                            <a:srgbClr val="000000"/>
                          </a:solidFill>
                        </a:rPr>
                        <a:t>DESCRIPTION</a:t>
                      </a:r>
                      <a:endParaRPr lang="en-GB" sz="1800" b="1" dirty="0">
                        <a:solidFill>
                          <a:srgbClr val="000000"/>
                        </a:solidFill>
                      </a:endParaRPr>
                    </a:p>
                  </a:txBody>
                  <a:tcPr marL="68580" marR="68580" marT="34290" marB="34290" anchor="ctr"/>
                </a:tc>
              </a:tr>
              <a:tr h="975964">
                <a:tc>
                  <a:txBody>
                    <a:bodyPr/>
                    <a:lstStyle/>
                    <a:p>
                      <a:r>
                        <a:rPr lang="en-GB" sz="1400" dirty="0" smtClean="0"/>
                        <a:t>Cyanidation</a:t>
                      </a:r>
                      <a:r>
                        <a:rPr lang="en-GB" sz="1400" baseline="0" dirty="0" smtClean="0"/>
                        <a:t> Plants</a:t>
                      </a:r>
                      <a:endParaRPr lang="en-GB" sz="1400" dirty="0"/>
                    </a:p>
                  </a:txBody>
                  <a:tcPr marL="68580" marR="68580" marT="34290" marB="34290" anchor="ctr"/>
                </a:tc>
                <a:tc>
                  <a:txBody>
                    <a:bodyPr/>
                    <a:lstStyle/>
                    <a:p>
                      <a:pPr algn="just"/>
                      <a:r>
                        <a:rPr lang="en-GB" sz="1400" dirty="0" smtClean="0"/>
                        <a:t>Commonly</a:t>
                      </a:r>
                      <a:r>
                        <a:rPr lang="en-GB" sz="1400" baseline="0" dirty="0" smtClean="0"/>
                        <a:t> used in the refining of gold, state-of-the-art cyanidation setups feature a number of environmental protection measures, including protective impermeable pad liners, pollutant monitoring stations, and detoxification techniques.</a:t>
                      </a:r>
                    </a:p>
                    <a:p>
                      <a:pPr algn="just"/>
                      <a:endParaRPr lang="en-GB" sz="800" dirty="0"/>
                    </a:p>
                  </a:txBody>
                  <a:tcPr marL="68580" marR="68580" marT="34290" marB="34290" anchor="ctr"/>
                </a:tc>
              </a:tr>
              <a:tr h="792561">
                <a:tc>
                  <a:txBody>
                    <a:bodyPr/>
                    <a:lstStyle/>
                    <a:p>
                      <a:r>
                        <a:rPr lang="en-GB" sz="1400" dirty="0" smtClean="0"/>
                        <a:t>Scrubbers</a:t>
                      </a:r>
                      <a:endParaRPr lang="en-GB" sz="1400" dirty="0"/>
                    </a:p>
                  </a:txBody>
                  <a:tcPr marL="68580" marR="68580" marT="34290" marB="34290" anchor="ctr"/>
                </a:tc>
                <a:tc>
                  <a:txBody>
                    <a:bodyPr/>
                    <a:lstStyle/>
                    <a:p>
                      <a:pPr algn="just"/>
                      <a:r>
                        <a:rPr lang="en-GB" sz="1400" dirty="0" smtClean="0"/>
                        <a:t>Used to remove noxious gases produced from ore smelting activities, and the most highly effective models remove</a:t>
                      </a:r>
                      <a:r>
                        <a:rPr lang="en-GB" sz="1400" baseline="0" dirty="0" smtClean="0"/>
                        <a:t> 98-99% of toxic emissions.</a:t>
                      </a:r>
                    </a:p>
                    <a:p>
                      <a:pPr algn="just"/>
                      <a:endParaRPr lang="en-GB" sz="800" dirty="0"/>
                    </a:p>
                  </a:txBody>
                  <a:tcPr marL="68580" marR="68580" marT="34290" marB="34290" anchor="ctr"/>
                </a:tc>
              </a:tr>
              <a:tr h="975964">
                <a:tc>
                  <a:txBody>
                    <a:bodyPr/>
                    <a:lstStyle/>
                    <a:p>
                      <a:r>
                        <a:rPr lang="en-GB" sz="1400" dirty="0" smtClean="0"/>
                        <a:t>Flash Smelting</a:t>
                      </a:r>
                      <a:endParaRPr lang="en-GB" sz="1400" dirty="0"/>
                    </a:p>
                  </a:txBody>
                  <a:tcPr marL="68580" marR="68580" marT="34290" marB="34290" anchor="ctr"/>
                </a:tc>
                <a:tc>
                  <a:txBody>
                    <a:bodyPr/>
                    <a:lstStyle/>
                    <a:p>
                      <a:pPr algn="just"/>
                      <a:r>
                        <a:rPr lang="en-GB" sz="1400" dirty="0" smtClean="0"/>
                        <a:t>The most</a:t>
                      </a:r>
                      <a:r>
                        <a:rPr lang="en-GB" sz="1400" baseline="0" dirty="0" smtClean="0"/>
                        <a:t> significant advances have been the flash smelters, which facilitate sulphuric acid production. Produced are concentrated SO</a:t>
                      </a:r>
                      <a:r>
                        <a:rPr lang="en-GB" sz="1400" baseline="-25000" dirty="0" smtClean="0"/>
                        <a:t>2</a:t>
                      </a:r>
                      <a:r>
                        <a:rPr lang="en-GB" sz="1400" baseline="0" dirty="0" smtClean="0"/>
                        <a:t>-off stream that can be efficiently captured and fixed as sulphuric acid.</a:t>
                      </a:r>
                    </a:p>
                    <a:p>
                      <a:pPr algn="just"/>
                      <a:endParaRPr lang="en-GB" sz="800" dirty="0"/>
                    </a:p>
                  </a:txBody>
                  <a:tcPr marL="68580" marR="68580" marT="34290" marB="34290" anchor="ctr"/>
                </a:tc>
              </a:tr>
              <a:tr h="425756">
                <a:tc>
                  <a:txBody>
                    <a:bodyPr/>
                    <a:lstStyle/>
                    <a:p>
                      <a:r>
                        <a:rPr lang="en-GB" sz="1400" dirty="0" smtClean="0"/>
                        <a:t>Water Treatment Plants</a:t>
                      </a:r>
                      <a:endParaRPr lang="en-GB" sz="1400" dirty="0"/>
                    </a:p>
                  </a:txBody>
                  <a:tcPr marL="68580" marR="68580" marT="34290" marB="34290" anchor="ctr"/>
                </a:tc>
                <a:tc>
                  <a:txBody>
                    <a:bodyPr/>
                    <a:lstStyle/>
                    <a:p>
                      <a:pPr algn="just"/>
                      <a:r>
                        <a:rPr lang="en-GB" sz="1400" dirty="0" smtClean="0"/>
                        <a:t>Used to remove pollutants from wastewater prior to discharge into waterways.</a:t>
                      </a:r>
                    </a:p>
                    <a:p>
                      <a:pPr algn="just"/>
                      <a:endParaRPr lang="en-GB" sz="800" dirty="0"/>
                    </a:p>
                  </a:txBody>
                  <a:tcPr marL="68580" marR="68580" marT="34290" marB="34290" anchor="ctr"/>
                </a:tc>
              </a:tr>
              <a:tr h="302973">
                <a:tc>
                  <a:txBody>
                    <a:bodyPr/>
                    <a:lstStyle/>
                    <a:p>
                      <a:r>
                        <a:rPr lang="en-GB" sz="1400" dirty="0" smtClean="0"/>
                        <a:t>Industrial wetlands/tailings</a:t>
                      </a:r>
                      <a:r>
                        <a:rPr lang="en-GB" sz="1400" baseline="0" dirty="0" smtClean="0"/>
                        <a:t> ponds</a:t>
                      </a:r>
                      <a:endParaRPr lang="en-GB" sz="1400" dirty="0"/>
                    </a:p>
                  </a:txBody>
                  <a:tcPr marL="68580" marR="68580" marT="34290" marB="34290" anchor="ctr"/>
                </a:tc>
                <a:tc>
                  <a:txBody>
                    <a:bodyPr/>
                    <a:lstStyle/>
                    <a:p>
                      <a:pPr algn="just"/>
                      <a:r>
                        <a:rPr lang="en-GB" sz="1400" dirty="0" smtClean="0"/>
                        <a:t>Used in “natural” treatment of a variety of mine wastes.</a:t>
                      </a:r>
                    </a:p>
                    <a:p>
                      <a:pPr algn="just"/>
                      <a:endParaRPr lang="en-GB" sz="800" dirty="0"/>
                    </a:p>
                  </a:txBody>
                  <a:tcPr marL="68580" marR="68580" marT="34290" marB="34290" anchor="ctr"/>
                </a:tc>
              </a:tr>
              <a:tr h="523317">
                <a:tc>
                  <a:txBody>
                    <a:bodyPr/>
                    <a:lstStyle/>
                    <a:p>
                      <a:r>
                        <a:rPr lang="en-GB" sz="1400" dirty="0" smtClean="0"/>
                        <a:t>Bio-detoxification</a:t>
                      </a:r>
                      <a:endParaRPr lang="en-GB" sz="1400" dirty="0"/>
                    </a:p>
                  </a:txBody>
                  <a:tcPr marL="68580" marR="68580" marT="34290" marB="34290" anchor="ctr"/>
                </a:tc>
                <a:tc>
                  <a:txBody>
                    <a:bodyPr/>
                    <a:lstStyle/>
                    <a:p>
                      <a:pPr algn="just"/>
                      <a:r>
                        <a:rPr lang="en-GB" sz="1400" dirty="0" smtClean="0"/>
                        <a:t>Acid consuming microorganisms used to detoxify Acid Mine Drainage, and the acid contents of tailings.</a:t>
                      </a:r>
                    </a:p>
                    <a:p>
                      <a:pPr algn="just"/>
                      <a:endParaRPr lang="en-GB" sz="800" dirty="0"/>
                    </a:p>
                  </a:txBody>
                  <a:tcPr marL="68580" marR="68580" marT="34290" marB="34290" anchor="ctr"/>
                </a:tc>
              </a:tr>
              <a:tr h="302973">
                <a:tc>
                  <a:txBody>
                    <a:bodyPr/>
                    <a:lstStyle/>
                    <a:p>
                      <a:r>
                        <a:rPr lang="en-GB" sz="1400" dirty="0" smtClean="0"/>
                        <a:t>INCO/SO</a:t>
                      </a:r>
                      <a:r>
                        <a:rPr lang="en-GB" sz="1400" baseline="-25000" dirty="0" smtClean="0"/>
                        <a:t>2</a:t>
                      </a:r>
                      <a:r>
                        <a:rPr lang="en-GB" sz="1400" baseline="0" dirty="0" smtClean="0"/>
                        <a:t> process</a:t>
                      </a:r>
                      <a:endParaRPr lang="en-GB" sz="1400" dirty="0"/>
                    </a:p>
                  </a:txBody>
                  <a:tcPr marL="68580" marR="68580" marT="34290" marB="34290" anchor="ctr"/>
                </a:tc>
                <a:tc>
                  <a:txBody>
                    <a:bodyPr/>
                    <a:lstStyle/>
                    <a:p>
                      <a:pPr algn="just"/>
                      <a:r>
                        <a:rPr lang="en-GB" sz="1400" dirty="0" smtClean="0"/>
                        <a:t>SO</a:t>
                      </a:r>
                      <a:r>
                        <a:rPr lang="en-GB" sz="1400" baseline="-25000" dirty="0" smtClean="0"/>
                        <a:t>2</a:t>
                      </a:r>
                      <a:r>
                        <a:rPr lang="en-GB" sz="1400" baseline="0" dirty="0" smtClean="0"/>
                        <a:t> gas is used to oxidise toxic cyanide in gold mining operations</a:t>
                      </a:r>
                      <a:endParaRPr lang="en-GB" sz="1400" dirty="0"/>
                    </a:p>
                  </a:txBody>
                  <a:tcPr marL="68580" marR="68580" marT="34290" marB="34290" anchor="ctr"/>
                </a:tc>
              </a:tr>
            </a:tbl>
          </a:graphicData>
        </a:graphic>
      </p:graphicFrame>
    </p:spTree>
    <p:extLst>
      <p:ext uri="{BB962C8B-B14F-4D97-AF65-F5344CB8AC3E}">
        <p14:creationId xmlns:p14="http://schemas.microsoft.com/office/powerpoint/2010/main" val="28014464"/>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38</a:t>
            </a:fld>
            <a:endParaRPr lang="en-US"/>
          </a:p>
        </p:txBody>
      </p:sp>
      <p:sp>
        <p:nvSpPr>
          <p:cNvPr id="5" name="Text Placeholder 2"/>
          <p:cNvSpPr txBox="1">
            <a:spLocks/>
          </p:cNvSpPr>
          <p:nvPr/>
        </p:nvSpPr>
        <p:spPr bwMode="auto">
          <a:xfrm>
            <a:off x="152400" y="838200"/>
            <a:ext cx="91440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r>
              <a:rPr lang="en-AU" sz="2000" kern="0" dirty="0" smtClean="0"/>
              <a:t>Formal large scale mining also involves digging. </a:t>
            </a:r>
            <a:r>
              <a:rPr lang="en-GB" sz="2000" kern="0" dirty="0" smtClean="0"/>
              <a:t>In this case opening of the ground is controlled and reclamation is possible (see plate below).</a:t>
            </a:r>
            <a:endParaRPr lang="en-AU" sz="2000" b="1" kern="0" dirty="0">
              <a:solidFill>
                <a:srgbClr val="FFFF00"/>
              </a:solidFill>
            </a:endParaRPr>
          </a:p>
        </p:txBody>
      </p:sp>
      <p:pic>
        <p:nvPicPr>
          <p:cNvPr id="6" name="Picture 5" descr="fig 4"/>
          <p:cNvPicPr/>
          <p:nvPr/>
        </p:nvPicPr>
        <p:blipFill>
          <a:blip r:embed="rId2" cstate="email">
            <a:extLst>
              <a:ext uri="{28A0092B-C50C-407E-A947-70E740481C1C}">
                <a14:useLocalDpi xmlns:a14="http://schemas.microsoft.com/office/drawing/2010/main"/>
              </a:ext>
            </a:extLst>
          </a:blip>
          <a:srcRect/>
          <a:stretch>
            <a:fillRect/>
          </a:stretch>
        </p:blipFill>
        <p:spPr bwMode="auto">
          <a:xfrm>
            <a:off x="290512" y="1905000"/>
            <a:ext cx="7924800" cy="4876800"/>
          </a:xfrm>
          <a:prstGeom prst="rect">
            <a:avLst/>
          </a:prstGeom>
          <a:noFill/>
          <a:ln w="9525">
            <a:noFill/>
            <a:miter lim="800000"/>
            <a:headEnd/>
            <a:tailEnd/>
          </a:ln>
        </p:spPr>
      </p:pic>
      <p:sp>
        <p:nvSpPr>
          <p:cNvPr id="7" name="Rectangle 6"/>
          <p:cNvSpPr/>
          <p:nvPr/>
        </p:nvSpPr>
        <p:spPr>
          <a:xfrm>
            <a:off x="290512" y="186124"/>
            <a:ext cx="8701088" cy="461665"/>
          </a:xfrm>
          <a:prstGeom prst="rect">
            <a:avLst/>
          </a:prstGeom>
        </p:spPr>
        <p:txBody>
          <a:bodyPr wrap="square">
            <a:spAutoFit/>
          </a:bodyPr>
          <a:lstStyle/>
          <a:p>
            <a:r>
              <a:rPr lang="en-GB" sz="2400" b="1" kern="0" dirty="0" smtClean="0">
                <a:solidFill>
                  <a:srgbClr val="FFFF00"/>
                </a:solidFill>
                <a:effectLst>
                  <a:outerShdw blurRad="38100" dist="38100" dir="2700000" algn="tl">
                    <a:srgbClr val="000000"/>
                  </a:outerShdw>
                </a:effectLst>
                <a:latin typeface="Tahoma"/>
                <a:ea typeface="+mj-ea"/>
                <a:cs typeface="+mj-cs"/>
              </a:rPr>
              <a:t>CASE STUDIES, SOLUTIONS, AND RECOMMENDATIONS</a:t>
            </a:r>
            <a:endParaRPr lang="en-GB" sz="2400" dirty="0"/>
          </a:p>
        </p:txBody>
      </p:sp>
    </p:spTree>
    <p:extLst>
      <p:ext uri="{BB962C8B-B14F-4D97-AF65-F5344CB8AC3E}">
        <p14:creationId xmlns:p14="http://schemas.microsoft.com/office/powerpoint/2010/main" val="2057448663"/>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39</a:t>
            </a:fld>
            <a:endParaRPr lang="en-US"/>
          </a:p>
        </p:txBody>
      </p:sp>
      <p:sp>
        <p:nvSpPr>
          <p:cNvPr id="5" name="Rectangle 3"/>
          <p:cNvSpPr txBox="1">
            <a:spLocks noChangeArrowheads="1"/>
          </p:cNvSpPr>
          <p:nvPr/>
        </p:nvSpPr>
        <p:spPr bwMode="auto">
          <a:xfrm>
            <a:off x="290512" y="1085850"/>
            <a:ext cx="8701088" cy="403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lgn="just" eaLnBrk="1" hangingPunct="1">
              <a:spcBef>
                <a:spcPts val="0"/>
              </a:spcBef>
              <a:defRPr/>
            </a:pPr>
            <a:r>
              <a:rPr lang="en-GB" sz="1800" kern="0" dirty="0" smtClean="0">
                <a:solidFill>
                  <a:srgbClr val="2DFF2D"/>
                </a:solidFill>
              </a:rPr>
              <a:t>Government should make and enforce rules and regulations that would discourage indiscriminate disposal of waste products from mining sites.</a:t>
            </a:r>
          </a:p>
          <a:p>
            <a:pPr algn="just" eaLnBrk="1" hangingPunct="1">
              <a:spcBef>
                <a:spcPts val="0"/>
              </a:spcBef>
              <a:defRPr/>
            </a:pPr>
            <a:endParaRPr lang="en-GB" sz="1800" kern="0" dirty="0" smtClean="0">
              <a:solidFill>
                <a:srgbClr val="FFFF00"/>
              </a:solidFill>
            </a:endParaRPr>
          </a:p>
          <a:p>
            <a:pPr algn="just" eaLnBrk="1" hangingPunct="1">
              <a:spcBef>
                <a:spcPts val="0"/>
              </a:spcBef>
              <a:defRPr/>
            </a:pPr>
            <a:r>
              <a:rPr lang="en-GB" sz="1800" dirty="0" smtClean="0"/>
              <a:t>Nowadays </a:t>
            </a:r>
            <a:r>
              <a:rPr lang="en-GB" sz="1800" dirty="0"/>
              <a:t>the water including the chemicals are recycled via a tailings dam as much as possible and effluent concentrations are kept below threshold values given by WHO and only a miniscule amount of chemicals is allowed to reach the environment. </a:t>
            </a:r>
          </a:p>
          <a:p>
            <a:pPr algn="just" eaLnBrk="1" hangingPunct="1">
              <a:spcBef>
                <a:spcPts val="0"/>
              </a:spcBef>
              <a:defRPr/>
            </a:pPr>
            <a:endParaRPr lang="en-GB" sz="1800" dirty="0"/>
          </a:p>
          <a:p>
            <a:pPr algn="just" eaLnBrk="1" hangingPunct="1">
              <a:spcBef>
                <a:spcPts val="0"/>
              </a:spcBef>
              <a:defRPr/>
            </a:pPr>
            <a:r>
              <a:rPr lang="en-GB" sz="1800" dirty="0">
                <a:solidFill>
                  <a:srgbClr val="2DFF2D"/>
                </a:solidFill>
              </a:rPr>
              <a:t>Proper geotechnical methods for the construction and safe management of tailings dam and proper management methods for possible overspills should be made available to the miners</a:t>
            </a:r>
            <a:r>
              <a:rPr lang="en-GB" sz="1800" dirty="0" smtClean="0">
                <a:solidFill>
                  <a:srgbClr val="2DFF2D"/>
                </a:solidFill>
              </a:rPr>
              <a:t>.</a:t>
            </a:r>
          </a:p>
          <a:p>
            <a:pPr algn="just" eaLnBrk="1" hangingPunct="1">
              <a:spcBef>
                <a:spcPts val="0"/>
              </a:spcBef>
              <a:defRPr/>
            </a:pPr>
            <a:endParaRPr lang="en-GB" sz="1800" dirty="0">
              <a:solidFill>
                <a:srgbClr val="2DFF2D"/>
              </a:solidFill>
            </a:endParaRPr>
          </a:p>
          <a:p>
            <a:pPr algn="just" eaLnBrk="1" hangingPunct="1">
              <a:spcBef>
                <a:spcPts val="0"/>
              </a:spcBef>
              <a:defRPr/>
            </a:pPr>
            <a:r>
              <a:rPr lang="en-GB" sz="1800" kern="0" dirty="0">
                <a:solidFill>
                  <a:srgbClr val="2DFF2D"/>
                </a:solidFill>
              </a:rPr>
              <a:t>Also, Government should provide buffer or sanitary zones of about 5-8 km between the cement manufacturing areas and residential areas and that the factories maintain efficient dust control facilities.</a:t>
            </a:r>
          </a:p>
          <a:p>
            <a:pPr algn="just" eaLnBrk="1" hangingPunct="1">
              <a:spcBef>
                <a:spcPts val="0"/>
              </a:spcBef>
              <a:defRPr/>
            </a:pPr>
            <a:endParaRPr lang="en-GB" sz="1800" kern="0" dirty="0">
              <a:solidFill>
                <a:srgbClr val="FFFF00"/>
              </a:solidFill>
            </a:endParaRPr>
          </a:p>
          <a:p>
            <a:pPr algn="just" eaLnBrk="1" hangingPunct="1">
              <a:spcBef>
                <a:spcPts val="0"/>
              </a:spcBef>
              <a:defRPr/>
            </a:pPr>
            <a:r>
              <a:rPr lang="en-GB" sz="1800" kern="0" dirty="0">
                <a:solidFill>
                  <a:srgbClr val="FFFF00"/>
                </a:solidFill>
              </a:rPr>
              <a:t>Finally Government should set up an acceptable and standard policy for the growth of the mining industry and also ensure that these rules, regulations and policies are enforced on its citizens.</a:t>
            </a:r>
          </a:p>
          <a:p>
            <a:pPr algn="just" eaLnBrk="1" hangingPunct="1">
              <a:spcBef>
                <a:spcPts val="0"/>
              </a:spcBef>
              <a:defRPr/>
            </a:pPr>
            <a:endParaRPr lang="en-GB" sz="1800" kern="0" dirty="0" smtClean="0"/>
          </a:p>
        </p:txBody>
      </p:sp>
      <p:sp>
        <p:nvSpPr>
          <p:cNvPr id="7" name="Rectangle 6"/>
          <p:cNvSpPr/>
          <p:nvPr/>
        </p:nvSpPr>
        <p:spPr>
          <a:xfrm>
            <a:off x="290512" y="186124"/>
            <a:ext cx="8701088" cy="461665"/>
          </a:xfrm>
          <a:prstGeom prst="rect">
            <a:avLst/>
          </a:prstGeom>
        </p:spPr>
        <p:txBody>
          <a:bodyPr wrap="square">
            <a:spAutoFit/>
          </a:bodyPr>
          <a:lstStyle/>
          <a:p>
            <a:r>
              <a:rPr lang="en-GB" sz="2400" b="1" kern="0" dirty="0" smtClean="0">
                <a:solidFill>
                  <a:srgbClr val="FFFF00"/>
                </a:solidFill>
                <a:effectLst>
                  <a:outerShdw blurRad="38100" dist="38100" dir="2700000" algn="tl">
                    <a:srgbClr val="000000"/>
                  </a:outerShdw>
                </a:effectLst>
                <a:latin typeface="Tahoma"/>
                <a:ea typeface="+mj-ea"/>
                <a:cs typeface="+mj-cs"/>
              </a:rPr>
              <a:t>CASE STUDIES, SOLUTIONS, AND RECOMMENDATIONS</a:t>
            </a:r>
            <a:endParaRPr lang="en-GB" sz="2400" dirty="0"/>
          </a:p>
        </p:txBody>
      </p:sp>
    </p:spTree>
    <p:extLst>
      <p:ext uri="{BB962C8B-B14F-4D97-AF65-F5344CB8AC3E}">
        <p14:creationId xmlns:p14="http://schemas.microsoft.com/office/powerpoint/2010/main" val="1582902451"/>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8E3C4D-39E7-4647-9E9E-94DCB826547D}" type="slidenum">
              <a:rPr lang="en-US" smtClean="0"/>
              <a:pPr>
                <a:defRPr/>
              </a:pPr>
              <a:t>4</a:t>
            </a:fld>
            <a:endParaRPr lang="en-US"/>
          </a:p>
        </p:txBody>
      </p:sp>
      <p:pic>
        <p:nvPicPr>
          <p:cNvPr id="5" name="Picture 4" descr="Scan001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000" y="304800"/>
            <a:ext cx="8305800" cy="6248400"/>
          </a:xfrm>
          <a:prstGeom prst="rect">
            <a:avLst/>
          </a:prstGeom>
          <a:noFill/>
          <a:ln w="9525">
            <a:noFill/>
            <a:miter lim="800000"/>
            <a:headEnd/>
            <a:tailEnd/>
          </a:ln>
        </p:spPr>
      </p:pic>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82A2D296-48DC-4FB2-A233-D99CE1CE2E2A}" type="slidenum">
              <a:rPr lang="en-US">
                <a:solidFill>
                  <a:srgbClr val="FFFFFF"/>
                </a:solidFill>
              </a:rPr>
              <a:pPr>
                <a:defRPr/>
              </a:pPr>
              <a:t>40</a:t>
            </a:fld>
            <a:endParaRPr lang="en-US">
              <a:solidFill>
                <a:srgbClr val="FFFFFF"/>
              </a:solidFill>
            </a:endParaRPr>
          </a:p>
        </p:txBody>
      </p:sp>
      <p:sp>
        <p:nvSpPr>
          <p:cNvPr id="233474" name="Rectangle 2"/>
          <p:cNvSpPr>
            <a:spLocks noGrp="1" noChangeArrowheads="1"/>
          </p:cNvSpPr>
          <p:nvPr>
            <p:ph type="title"/>
          </p:nvPr>
        </p:nvSpPr>
        <p:spPr>
          <a:xfrm>
            <a:off x="0" y="-152400"/>
            <a:ext cx="9144000" cy="1431925"/>
          </a:xfrm>
        </p:spPr>
        <p:txBody>
          <a:bodyPr/>
          <a:lstStyle/>
          <a:p>
            <a:pPr algn="ctr"/>
            <a:r>
              <a:rPr lang="en-GB" dirty="0" smtClean="0">
                <a:solidFill>
                  <a:srgbClr val="FFFF00"/>
                </a:solidFill>
              </a:rPr>
              <a:t>CONCLUSIONS</a:t>
            </a:r>
            <a:endParaRPr lang="en-AU" dirty="0">
              <a:solidFill>
                <a:srgbClr val="FFFF00"/>
              </a:solidFill>
            </a:endParaRPr>
          </a:p>
        </p:txBody>
      </p:sp>
      <p:sp>
        <p:nvSpPr>
          <p:cNvPr id="233475" name="Rectangle 3"/>
          <p:cNvSpPr>
            <a:spLocks noGrp="1" noChangeArrowheads="1"/>
          </p:cNvSpPr>
          <p:nvPr>
            <p:ph type="body" idx="1"/>
          </p:nvPr>
        </p:nvSpPr>
        <p:spPr>
          <a:xfrm>
            <a:off x="838200" y="1066800"/>
            <a:ext cx="7772400" cy="4038600"/>
          </a:xfrm>
        </p:spPr>
        <p:txBody>
          <a:bodyPr/>
          <a:lstStyle/>
          <a:p>
            <a:pPr algn="just"/>
            <a:r>
              <a:rPr lang="en-GB" sz="1800" b="1" dirty="0" smtClean="0"/>
              <a:t>We conclude this presentation by stating that </a:t>
            </a:r>
            <a:r>
              <a:rPr lang="en-GB" sz="1800" b="1" dirty="0" smtClean="0">
                <a:solidFill>
                  <a:srgbClr val="FFFF00"/>
                </a:solidFill>
              </a:rPr>
              <a:t>Education</a:t>
            </a:r>
            <a:r>
              <a:rPr lang="en-GB" sz="1800" b="1" dirty="0" smtClean="0"/>
              <a:t>, </a:t>
            </a:r>
            <a:r>
              <a:rPr lang="en-GB" sz="1800" b="1" dirty="0" smtClean="0">
                <a:solidFill>
                  <a:srgbClr val="FFFF00"/>
                </a:solidFill>
              </a:rPr>
              <a:t>Research</a:t>
            </a:r>
            <a:r>
              <a:rPr lang="en-GB" sz="1800" b="1" dirty="0" smtClean="0"/>
              <a:t> and </a:t>
            </a:r>
            <a:r>
              <a:rPr lang="en-GB" sz="1800" b="1" dirty="0" smtClean="0">
                <a:solidFill>
                  <a:srgbClr val="FFFF00"/>
                </a:solidFill>
              </a:rPr>
              <a:t>Development</a:t>
            </a:r>
            <a:r>
              <a:rPr lang="en-GB" sz="1800" b="1" dirty="0" smtClean="0"/>
              <a:t> are key to corporate sustainability in the mining sector.</a:t>
            </a:r>
          </a:p>
          <a:p>
            <a:pPr algn="just"/>
            <a:endParaRPr lang="en-GB" sz="1800" b="1" dirty="0" smtClean="0"/>
          </a:p>
          <a:p>
            <a:pPr algn="just"/>
            <a:r>
              <a:rPr lang="en-GB" sz="1800" b="1" dirty="0" smtClean="0"/>
              <a:t>Government through agencies like </a:t>
            </a:r>
            <a:r>
              <a:rPr lang="en-GB" sz="1800" b="1" dirty="0" smtClean="0">
                <a:solidFill>
                  <a:srgbClr val="FFFF00"/>
                </a:solidFill>
              </a:rPr>
              <a:t>RMRDC</a:t>
            </a:r>
            <a:r>
              <a:rPr lang="en-GB" sz="1800" b="1" dirty="0" smtClean="0"/>
              <a:t> and </a:t>
            </a:r>
            <a:r>
              <a:rPr lang="en-GB" sz="1800" b="1" dirty="0" smtClean="0">
                <a:solidFill>
                  <a:srgbClr val="FFFF00"/>
                </a:solidFill>
              </a:rPr>
              <a:t>NIMG</a:t>
            </a:r>
            <a:r>
              <a:rPr lang="en-GB" sz="1800" b="1" dirty="0" smtClean="0"/>
              <a:t> should provide technical support to local mine stakeholders by training them on the best mining practices. </a:t>
            </a:r>
          </a:p>
          <a:p>
            <a:pPr algn="just"/>
            <a:endParaRPr lang="en-GB" sz="1800" b="1" dirty="0" smtClean="0"/>
          </a:p>
          <a:p>
            <a:pPr algn="just"/>
            <a:r>
              <a:rPr lang="en-GB" sz="1800" b="1" dirty="0" smtClean="0"/>
              <a:t>Our research centres should help develop new technologies that are specific to our local needs.</a:t>
            </a:r>
          </a:p>
          <a:p>
            <a:pPr algn="just"/>
            <a:endParaRPr lang="en-GB" sz="1800" b="1" dirty="0" smtClean="0"/>
          </a:p>
          <a:p>
            <a:pPr algn="just"/>
            <a:r>
              <a:rPr lang="en-GB" sz="1800" b="1" dirty="0" smtClean="0"/>
              <a:t>The wastes from the mines should be treated and rendered harmless before they are discharged into streams.</a:t>
            </a:r>
          </a:p>
          <a:p>
            <a:pPr algn="just"/>
            <a:endParaRPr lang="en-GB" sz="1800" b="1" dirty="0" smtClean="0"/>
          </a:p>
          <a:p>
            <a:pPr algn="just"/>
            <a:r>
              <a:rPr lang="en-GB" sz="1800" b="1" dirty="0" smtClean="0"/>
              <a:t> Diversification of the economy must take place so that both intra and inter generation needs of our people can be met.</a:t>
            </a:r>
            <a:endParaRPr lang="en-AU" sz="1800" b="1" dirty="0" smtClean="0"/>
          </a:p>
          <a:p>
            <a:pPr algn="just">
              <a:buNone/>
            </a:pPr>
            <a:endParaRPr lang="en-AU" sz="1800" b="1" dirty="0" smtClean="0"/>
          </a:p>
          <a:p>
            <a:pPr lvl="1" algn="just">
              <a:buFont typeface="Wingdings" pitchFamily="2" charset="2"/>
              <a:buChar char="Ø"/>
            </a:pPr>
            <a:endParaRPr lang="en-GB" sz="1800" b="1" dirty="0" smtClean="0"/>
          </a:p>
          <a:p>
            <a:pPr lvl="1" algn="just">
              <a:buFont typeface="Wingdings" pitchFamily="2" charset="2"/>
              <a:buChar char="Ø"/>
            </a:pPr>
            <a:endParaRPr lang="en-GB" sz="2000" b="1" dirty="0" smtClean="0"/>
          </a:p>
          <a:p>
            <a:pPr lvl="1" algn="just">
              <a:buFont typeface="Wingdings" pitchFamily="2" charset="2"/>
              <a:buChar char="Ø"/>
            </a:pPr>
            <a:endParaRPr lang="en-GB" sz="2000" b="1" dirty="0" smtClean="0"/>
          </a:p>
          <a:p>
            <a:pPr lvl="1" algn="just">
              <a:buNone/>
            </a:pPr>
            <a:endParaRPr lang="en-US" sz="2400" b="1" dirty="0" smtClean="0"/>
          </a:p>
        </p:txBody>
      </p:sp>
    </p:spTree>
    <p:extLst>
      <p:ext uri="{BB962C8B-B14F-4D97-AF65-F5344CB8AC3E}">
        <p14:creationId xmlns:p14="http://schemas.microsoft.com/office/powerpoint/2010/main" val="4107335446"/>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19200"/>
            <a:ext cx="7543800" cy="4114800"/>
          </a:xfrm>
        </p:spPr>
        <p:txBody>
          <a:bodyPr/>
          <a:lstStyle/>
          <a:p>
            <a:pPr lvl="0" algn="just">
              <a:buFont typeface="Wingdings" panose="05000000000000000000" pitchFamily="2" charset="2"/>
              <a:buChar char="q"/>
            </a:pPr>
            <a:r>
              <a:rPr lang="en-GB" dirty="0" smtClean="0">
                <a:solidFill>
                  <a:srgbClr val="FFFFFF"/>
                </a:solidFill>
              </a:rPr>
              <a:t>Mining </a:t>
            </a:r>
            <a:r>
              <a:rPr lang="en-GB" dirty="0">
                <a:solidFill>
                  <a:srgbClr val="FFFFFF"/>
                </a:solidFill>
              </a:rPr>
              <a:t>is a temporary activity in the life of any part of the world and community where it takes place; </a:t>
            </a:r>
            <a:r>
              <a:rPr lang="en-GB" b="1" dirty="0">
                <a:solidFill>
                  <a:srgbClr val="FFFF00"/>
                </a:solidFill>
              </a:rPr>
              <a:t>they are borrowed areas for temporary use.</a:t>
            </a:r>
            <a:endParaRPr lang="en-AU" b="1" dirty="0">
              <a:solidFill>
                <a:srgbClr val="FFFF00"/>
              </a:solidFill>
            </a:endParaRPr>
          </a:p>
        </p:txBody>
      </p:sp>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41</a:t>
            </a:fld>
            <a:endParaRPr lang="en-US"/>
          </a:p>
        </p:txBody>
      </p:sp>
      <p:sp>
        <p:nvSpPr>
          <p:cNvPr id="6" name="Rectangle 2"/>
          <p:cNvSpPr>
            <a:spLocks noGrp="1" noChangeArrowheads="1"/>
          </p:cNvSpPr>
          <p:nvPr>
            <p:ph type="title"/>
          </p:nvPr>
        </p:nvSpPr>
        <p:spPr>
          <a:xfrm>
            <a:off x="0" y="-152400"/>
            <a:ext cx="9144000" cy="1431925"/>
          </a:xfrm>
        </p:spPr>
        <p:txBody>
          <a:bodyPr/>
          <a:lstStyle/>
          <a:p>
            <a:pPr algn="ctr"/>
            <a:r>
              <a:rPr lang="en-GB" dirty="0" smtClean="0">
                <a:solidFill>
                  <a:srgbClr val="FFFF00"/>
                </a:solidFill>
              </a:rPr>
              <a:t>CONCLUSIONS</a:t>
            </a:r>
            <a:endParaRPr lang="en-AU" dirty="0">
              <a:solidFill>
                <a:srgbClr val="FFFF00"/>
              </a:solidFill>
            </a:endParaRPr>
          </a:p>
        </p:txBody>
      </p:sp>
    </p:spTree>
    <p:extLst>
      <p:ext uri="{BB962C8B-B14F-4D97-AF65-F5344CB8AC3E}">
        <p14:creationId xmlns:p14="http://schemas.microsoft.com/office/powerpoint/2010/main" val="398624568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6EAD5536-FBB5-45F0-9CF0-AC36177A7480}" type="slidenum">
              <a:rPr lang="en-US"/>
              <a:pPr>
                <a:defRPr/>
              </a:pPr>
              <a:t>42</a:t>
            </a:fld>
            <a:endParaRPr lang="en-US"/>
          </a:p>
        </p:txBody>
      </p:sp>
      <p:sp>
        <p:nvSpPr>
          <p:cNvPr id="38916" name="Rectangle 3"/>
          <p:cNvSpPr>
            <a:spLocks noChangeArrowheads="1"/>
          </p:cNvSpPr>
          <p:nvPr/>
        </p:nvSpPr>
        <p:spPr bwMode="auto">
          <a:xfrm>
            <a:off x="0" y="84138"/>
            <a:ext cx="9144000" cy="0"/>
          </a:xfrm>
          <a:prstGeom prst="rect">
            <a:avLst/>
          </a:prstGeom>
          <a:noFill/>
          <a:ln w="9525">
            <a:noFill/>
            <a:miter lim="800000"/>
            <a:headEnd/>
            <a:tailEnd/>
          </a:ln>
        </p:spPr>
        <p:txBody>
          <a:bodyPr wrap="none" anchor="ctr">
            <a:spAutoFit/>
          </a:bodyPr>
          <a:lstStyle/>
          <a:p>
            <a:endParaRPr lang="en-US"/>
          </a:p>
        </p:txBody>
      </p:sp>
      <p:sp>
        <p:nvSpPr>
          <p:cNvPr id="38917" name="Rectangle 4"/>
          <p:cNvSpPr>
            <a:spLocks noChangeArrowheads="1"/>
          </p:cNvSpPr>
          <p:nvPr/>
        </p:nvSpPr>
        <p:spPr bwMode="auto">
          <a:xfrm>
            <a:off x="0" y="-654050"/>
            <a:ext cx="9144000" cy="0"/>
          </a:xfrm>
          <a:prstGeom prst="rect">
            <a:avLst/>
          </a:prstGeom>
          <a:noFill/>
          <a:ln w="9525">
            <a:noFill/>
            <a:miter lim="800000"/>
            <a:headEnd/>
            <a:tailEnd/>
          </a:ln>
        </p:spPr>
        <p:txBody>
          <a:bodyPr wrap="none" anchor="ctr">
            <a:spAutoFit/>
          </a:bodyPr>
          <a:lstStyle/>
          <a:p>
            <a:endParaRPr lang="en-US"/>
          </a:p>
        </p:txBody>
      </p:sp>
      <p:sp>
        <p:nvSpPr>
          <p:cNvPr id="6" name="Content Placeholder 5"/>
          <p:cNvSpPr>
            <a:spLocks noGrp="1"/>
          </p:cNvSpPr>
          <p:nvPr>
            <p:ph idx="1"/>
          </p:nvPr>
        </p:nvSpPr>
        <p:spPr/>
        <p:txBody>
          <a:bodyPr/>
          <a:lstStyle/>
          <a:p>
            <a:endParaRPr lang="en-AU"/>
          </a:p>
        </p:txBody>
      </p:sp>
      <p:pic>
        <p:nvPicPr>
          <p:cNvPr id="38918" name="Picture 6"/>
          <p:cNvPicPr>
            <a:picLocks noChangeAspect="1" noChangeArrowheads="1"/>
          </p:cNvPicPr>
          <p:nvPr/>
        </p:nvPicPr>
        <p:blipFill>
          <a:blip r:embed="rId2" cstate="print"/>
          <a:srcRect/>
          <a:stretch>
            <a:fillRect/>
          </a:stretch>
        </p:blipFill>
        <p:spPr bwMode="auto">
          <a:xfrm>
            <a:off x="-18001" y="0"/>
            <a:ext cx="9162001" cy="6858000"/>
          </a:xfrm>
          <a:prstGeom prst="rect">
            <a:avLst/>
          </a:prstGeom>
          <a:noFill/>
          <a:ln w="9525">
            <a:noFill/>
            <a:miter lim="800000"/>
            <a:headEnd/>
            <a:tailEnd/>
          </a:ln>
        </p:spPr>
      </p:pic>
    </p:spTree>
    <p:extLst>
      <p:ext uri="{BB962C8B-B14F-4D97-AF65-F5344CB8AC3E}">
        <p14:creationId xmlns:p14="http://schemas.microsoft.com/office/powerpoint/2010/main" val="73626078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6EAD5536-FBB5-45F0-9CF0-AC36177A7480}" type="slidenum">
              <a:rPr lang="en-US"/>
              <a:pPr>
                <a:defRPr/>
              </a:pPr>
              <a:t>43</a:t>
            </a:fld>
            <a:endParaRPr lang="en-US"/>
          </a:p>
        </p:txBody>
      </p:sp>
      <p:sp>
        <p:nvSpPr>
          <p:cNvPr id="279554" name="Rectangle 2"/>
          <p:cNvSpPr>
            <a:spLocks noGrp="1" noChangeArrowheads="1"/>
          </p:cNvSpPr>
          <p:nvPr>
            <p:ph type="body" idx="1"/>
          </p:nvPr>
        </p:nvSpPr>
        <p:spPr>
          <a:xfrm>
            <a:off x="1676400" y="609600"/>
            <a:ext cx="5791200" cy="3352800"/>
          </a:xfrm>
        </p:spPr>
        <p:txBody>
          <a:bodyPr/>
          <a:lstStyle/>
          <a:p>
            <a:pPr marL="0" indent="0" algn="ctr" eaLnBrk="1" hangingPunct="1">
              <a:lnSpc>
                <a:spcPct val="190000"/>
              </a:lnSpc>
              <a:buNone/>
              <a:defRPr/>
            </a:pPr>
            <a:r>
              <a:rPr lang="en-US" sz="6000" b="1" dirty="0" smtClean="0">
                <a:solidFill>
                  <a:srgbClr val="FFFF00"/>
                </a:solidFill>
              </a:rPr>
              <a:t>Thank you</a:t>
            </a:r>
          </a:p>
          <a:p>
            <a:pPr marL="0" indent="0" algn="ctr" eaLnBrk="1" hangingPunct="1">
              <a:lnSpc>
                <a:spcPct val="190000"/>
              </a:lnSpc>
              <a:buNone/>
              <a:defRPr/>
            </a:pPr>
            <a:r>
              <a:rPr lang="en-US" sz="6000" b="1" dirty="0" smtClean="0">
                <a:solidFill>
                  <a:srgbClr val="FFFF00"/>
                </a:solidFill>
              </a:rPr>
              <a:t>for </a:t>
            </a:r>
          </a:p>
          <a:p>
            <a:pPr marL="0" indent="0" algn="ctr" eaLnBrk="1" hangingPunct="1">
              <a:lnSpc>
                <a:spcPct val="190000"/>
              </a:lnSpc>
              <a:buNone/>
              <a:defRPr/>
            </a:pPr>
            <a:r>
              <a:rPr lang="en-US" sz="6000" b="1" dirty="0" smtClean="0">
                <a:solidFill>
                  <a:srgbClr val="FFFF00"/>
                </a:solidFill>
              </a:rPr>
              <a:t>your Attention</a:t>
            </a:r>
            <a:endParaRPr lang="en-US" sz="6000" b="1" dirty="0" smtClean="0"/>
          </a:p>
        </p:txBody>
      </p:sp>
      <p:sp>
        <p:nvSpPr>
          <p:cNvPr id="38916" name="Rectangle 3"/>
          <p:cNvSpPr>
            <a:spLocks noChangeArrowheads="1"/>
          </p:cNvSpPr>
          <p:nvPr/>
        </p:nvSpPr>
        <p:spPr bwMode="auto">
          <a:xfrm>
            <a:off x="0" y="84138"/>
            <a:ext cx="9144000" cy="0"/>
          </a:xfrm>
          <a:prstGeom prst="rect">
            <a:avLst/>
          </a:prstGeom>
          <a:noFill/>
          <a:ln w="9525">
            <a:noFill/>
            <a:miter lim="800000"/>
            <a:headEnd/>
            <a:tailEnd/>
          </a:ln>
        </p:spPr>
        <p:txBody>
          <a:bodyPr wrap="none" anchor="ctr">
            <a:spAutoFit/>
          </a:bodyPr>
          <a:lstStyle/>
          <a:p>
            <a:endParaRPr lang="en-US"/>
          </a:p>
        </p:txBody>
      </p:sp>
      <p:sp>
        <p:nvSpPr>
          <p:cNvPr id="38917" name="Rectangle 4"/>
          <p:cNvSpPr>
            <a:spLocks noChangeArrowheads="1"/>
          </p:cNvSpPr>
          <p:nvPr/>
        </p:nvSpPr>
        <p:spPr bwMode="auto">
          <a:xfrm>
            <a:off x="0" y="-654050"/>
            <a:ext cx="9144000" cy="0"/>
          </a:xfrm>
          <a:prstGeom prst="rect">
            <a:avLst/>
          </a:prstGeom>
          <a:noFill/>
          <a:ln w="9525">
            <a:noFill/>
            <a:miter lim="800000"/>
            <a:headEnd/>
            <a:tailEnd/>
          </a:ln>
        </p:spPr>
        <p:txBody>
          <a:bodyPr wrap="none" anchor="ctr">
            <a:spAutoFit/>
          </a:bodyPr>
          <a:lstStyle/>
          <a:p>
            <a:endParaRPr lang="en-US"/>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279554">
                                            <p:txEl>
                                              <p:pRg st="0" end="0"/>
                                            </p:txEl>
                                          </p:spTgt>
                                        </p:tgtEl>
                                        <p:attrNameLst>
                                          <p:attrName>style.visibility</p:attrName>
                                        </p:attrNameLst>
                                      </p:cBhvr>
                                      <p:to>
                                        <p:strVal val="visible"/>
                                      </p:to>
                                    </p:set>
                                    <p:anim calcmode="lin" valueType="num">
                                      <p:cBhvr additive="base">
                                        <p:cTn id="7" dur="3000" fill="hold"/>
                                        <p:tgtEl>
                                          <p:spTgt spid="279554">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27955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iterate type="lt">
                                    <p:tmPct val="10000"/>
                                  </p:iterate>
                                  <p:childTnLst>
                                    <p:set>
                                      <p:cBhvr>
                                        <p:cTn id="10" dur="1" fill="hold">
                                          <p:stCondLst>
                                            <p:cond delay="0"/>
                                          </p:stCondLst>
                                        </p:cTn>
                                        <p:tgtEl>
                                          <p:spTgt spid="279554">
                                            <p:txEl>
                                              <p:pRg st="1" end="1"/>
                                            </p:txEl>
                                          </p:spTgt>
                                        </p:tgtEl>
                                        <p:attrNameLst>
                                          <p:attrName>style.visibility</p:attrName>
                                        </p:attrNameLst>
                                      </p:cBhvr>
                                      <p:to>
                                        <p:strVal val="visible"/>
                                      </p:to>
                                    </p:set>
                                    <p:anim calcmode="lin" valueType="num">
                                      <p:cBhvr additive="base">
                                        <p:cTn id="11" dur="3000" fill="hold"/>
                                        <p:tgtEl>
                                          <p:spTgt spid="279554">
                                            <p:txEl>
                                              <p:pRg st="1" end="1"/>
                                            </p:txEl>
                                          </p:spTgt>
                                        </p:tgtEl>
                                        <p:attrNameLst>
                                          <p:attrName>ppt_x</p:attrName>
                                        </p:attrNameLst>
                                      </p:cBhvr>
                                      <p:tavLst>
                                        <p:tav tm="0">
                                          <p:val>
                                            <p:strVal val="#ppt_x"/>
                                          </p:val>
                                        </p:tav>
                                        <p:tav tm="100000">
                                          <p:val>
                                            <p:strVal val="#ppt_x"/>
                                          </p:val>
                                        </p:tav>
                                      </p:tavLst>
                                    </p:anim>
                                    <p:anim calcmode="lin" valueType="num">
                                      <p:cBhvr additive="base">
                                        <p:cTn id="12" dur="3000" fill="hold"/>
                                        <p:tgtEl>
                                          <p:spTgt spid="27955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iterate type="lt">
                                    <p:tmPct val="10000"/>
                                  </p:iterate>
                                  <p:childTnLst>
                                    <p:set>
                                      <p:cBhvr>
                                        <p:cTn id="14" dur="1" fill="hold">
                                          <p:stCondLst>
                                            <p:cond delay="0"/>
                                          </p:stCondLst>
                                        </p:cTn>
                                        <p:tgtEl>
                                          <p:spTgt spid="279554">
                                            <p:txEl>
                                              <p:pRg st="2" end="2"/>
                                            </p:txEl>
                                          </p:spTgt>
                                        </p:tgtEl>
                                        <p:attrNameLst>
                                          <p:attrName>style.visibility</p:attrName>
                                        </p:attrNameLst>
                                      </p:cBhvr>
                                      <p:to>
                                        <p:strVal val="visible"/>
                                      </p:to>
                                    </p:set>
                                    <p:anim calcmode="lin" valueType="num">
                                      <p:cBhvr additive="base">
                                        <p:cTn id="15" dur="3000" fill="hold"/>
                                        <p:tgtEl>
                                          <p:spTgt spid="279554">
                                            <p:txEl>
                                              <p:pRg st="2" end="2"/>
                                            </p:txEl>
                                          </p:spTgt>
                                        </p:tgtEl>
                                        <p:attrNameLst>
                                          <p:attrName>ppt_x</p:attrName>
                                        </p:attrNameLst>
                                      </p:cBhvr>
                                      <p:tavLst>
                                        <p:tav tm="0">
                                          <p:val>
                                            <p:strVal val="#ppt_x"/>
                                          </p:val>
                                        </p:tav>
                                        <p:tav tm="100000">
                                          <p:val>
                                            <p:strVal val="#ppt_x"/>
                                          </p:val>
                                        </p:tav>
                                      </p:tavLst>
                                    </p:anim>
                                    <p:anim calcmode="lin" valueType="num">
                                      <p:cBhvr additive="base">
                                        <p:cTn id="16" dur="3000" fill="hold"/>
                                        <p:tgtEl>
                                          <p:spTgt spid="27955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B7C7CF57-66ED-412B-A778-2A1335E40274}" type="slidenum">
              <a:rPr lang="en-US"/>
              <a:pPr>
                <a:defRPr/>
              </a:pPr>
              <a:t>5</a:t>
            </a:fld>
            <a:endParaRPr lang="en-US"/>
          </a:p>
        </p:txBody>
      </p:sp>
      <p:sp>
        <p:nvSpPr>
          <p:cNvPr id="233474" name="Rectangle 2"/>
          <p:cNvSpPr>
            <a:spLocks noGrp="1" noChangeArrowheads="1"/>
          </p:cNvSpPr>
          <p:nvPr>
            <p:ph type="title"/>
          </p:nvPr>
        </p:nvSpPr>
        <p:spPr>
          <a:xfrm>
            <a:off x="914400" y="-152399"/>
            <a:ext cx="7543800" cy="1219200"/>
          </a:xfrm>
        </p:spPr>
        <p:txBody>
          <a:bodyPr/>
          <a:lstStyle/>
          <a:p>
            <a:pPr algn="ctr" eaLnBrk="1" hangingPunct="1">
              <a:defRPr/>
            </a:pPr>
            <a:r>
              <a:rPr lang="en-US" dirty="0" smtClean="0">
                <a:solidFill>
                  <a:srgbClr val="FFFF00"/>
                </a:solidFill>
              </a:rPr>
              <a:t>INTRODUCTION</a:t>
            </a:r>
          </a:p>
        </p:txBody>
      </p:sp>
      <p:sp>
        <p:nvSpPr>
          <p:cNvPr id="233475" name="Rectangle 3"/>
          <p:cNvSpPr>
            <a:spLocks noGrp="1" noChangeArrowheads="1"/>
          </p:cNvSpPr>
          <p:nvPr>
            <p:ph type="body" idx="1"/>
          </p:nvPr>
        </p:nvSpPr>
        <p:spPr>
          <a:xfrm>
            <a:off x="838200" y="1066800"/>
            <a:ext cx="7772400" cy="4800600"/>
          </a:xfrm>
        </p:spPr>
        <p:txBody>
          <a:bodyPr/>
          <a:lstStyle/>
          <a:p>
            <a:pPr algn="just" eaLnBrk="1" hangingPunct="1">
              <a:defRPr/>
            </a:pPr>
            <a:r>
              <a:rPr lang="en-GB" sz="2000" dirty="0" smtClean="0"/>
              <a:t>Some of the minerals identified include:</a:t>
            </a:r>
          </a:p>
          <a:p>
            <a:pPr algn="just" eaLnBrk="1" hangingPunct="1">
              <a:defRPr/>
            </a:pPr>
            <a:endParaRPr lang="en-GB" sz="1000" dirty="0" smtClean="0"/>
          </a:p>
          <a:p>
            <a:pPr marL="457200" indent="-457200" algn="just" eaLnBrk="1" hangingPunct="1">
              <a:buFont typeface="+mj-lt"/>
              <a:buAutoNum type="alphaLcPeriod"/>
              <a:defRPr/>
            </a:pPr>
            <a:r>
              <a:rPr lang="en-GB" sz="1800" dirty="0" smtClean="0"/>
              <a:t>iron-ore</a:t>
            </a:r>
          </a:p>
          <a:p>
            <a:pPr marL="457200" indent="-457200" algn="just" eaLnBrk="1" hangingPunct="1">
              <a:buFont typeface="+mj-lt"/>
              <a:buAutoNum type="alphaLcPeriod"/>
              <a:defRPr/>
            </a:pPr>
            <a:r>
              <a:rPr lang="en-GB" sz="1800" dirty="0" smtClean="0"/>
              <a:t>coal,</a:t>
            </a:r>
          </a:p>
          <a:p>
            <a:pPr marL="457200" indent="-457200" algn="just" eaLnBrk="1" hangingPunct="1">
              <a:buFont typeface="+mj-lt"/>
              <a:buAutoNum type="alphaLcPeriod"/>
              <a:defRPr/>
            </a:pPr>
            <a:r>
              <a:rPr lang="en-GB" sz="1800" dirty="0" smtClean="0"/>
              <a:t>salt,</a:t>
            </a:r>
          </a:p>
          <a:p>
            <a:pPr marL="457200" indent="-457200" algn="just" eaLnBrk="1" hangingPunct="1">
              <a:buFont typeface="+mj-lt"/>
              <a:buAutoNum type="alphaLcPeriod"/>
              <a:defRPr/>
            </a:pPr>
            <a:r>
              <a:rPr lang="en-GB" sz="1800" dirty="0" err="1" smtClean="0"/>
              <a:t>kaolinite</a:t>
            </a:r>
            <a:r>
              <a:rPr lang="en-GB" sz="1800" dirty="0" smtClean="0"/>
              <a:t>, </a:t>
            </a:r>
          </a:p>
          <a:p>
            <a:pPr marL="457200" indent="-457200" algn="just" eaLnBrk="1" hangingPunct="1">
              <a:buFont typeface="+mj-lt"/>
              <a:buAutoNum type="alphaLcPeriod"/>
              <a:defRPr/>
            </a:pPr>
            <a:r>
              <a:rPr lang="en-GB" sz="1800" dirty="0" smtClean="0"/>
              <a:t>bituminous-sands, </a:t>
            </a:r>
          </a:p>
          <a:p>
            <a:pPr marL="457200" indent="-457200" algn="just" eaLnBrk="1" hangingPunct="1">
              <a:buFont typeface="+mj-lt"/>
              <a:buAutoNum type="alphaLcPeriod"/>
              <a:defRPr/>
            </a:pPr>
            <a:r>
              <a:rPr lang="en-GB" sz="1800" dirty="0" smtClean="0"/>
              <a:t>gold, </a:t>
            </a:r>
          </a:p>
          <a:p>
            <a:pPr marL="457200" indent="-457200" algn="just" eaLnBrk="1" hangingPunct="1">
              <a:buFont typeface="+mj-lt"/>
              <a:buAutoNum type="alphaLcPeriod"/>
              <a:defRPr/>
            </a:pPr>
            <a:r>
              <a:rPr lang="en-GB" sz="1800" dirty="0" smtClean="0"/>
              <a:t>Tantalum and titanium, </a:t>
            </a:r>
          </a:p>
          <a:p>
            <a:pPr marL="457200" indent="-457200" algn="just" eaLnBrk="1" hangingPunct="1">
              <a:buFont typeface="+mj-lt"/>
              <a:buAutoNum type="alphaLcPeriod"/>
              <a:defRPr/>
            </a:pPr>
            <a:r>
              <a:rPr lang="en-GB" sz="1800" dirty="0" smtClean="0"/>
              <a:t>granite dimension stones, </a:t>
            </a:r>
          </a:p>
          <a:p>
            <a:pPr marL="457200" indent="-457200" algn="just" eaLnBrk="1" hangingPunct="1">
              <a:buFont typeface="+mj-lt"/>
              <a:buAutoNum type="alphaLcPeriod"/>
              <a:defRPr/>
            </a:pPr>
            <a:r>
              <a:rPr lang="en-GB" sz="1800" dirty="0" smtClean="0"/>
              <a:t>barite and talc. </a:t>
            </a:r>
          </a:p>
          <a:p>
            <a:pPr marL="0" indent="0" algn="just" eaLnBrk="1" hangingPunct="1">
              <a:buNone/>
              <a:defRPr/>
            </a:pPr>
            <a:endParaRPr lang="en-GB" sz="1800" dirty="0" smtClean="0"/>
          </a:p>
          <a:p>
            <a:pPr marL="0" indent="0" algn="just" eaLnBrk="1" hangingPunct="1">
              <a:buNone/>
              <a:defRPr/>
            </a:pPr>
            <a:r>
              <a:rPr lang="en-GB" sz="2000" dirty="0" smtClean="0"/>
              <a:t>It also presented 20 projects which, subject to favourable results of additional exploration and development work, could be monetized (Table 1).</a:t>
            </a:r>
          </a:p>
          <a:p>
            <a:pPr eaLnBrk="1" hangingPunct="1">
              <a:defRPr/>
            </a:pPr>
            <a:endParaRPr lang="en-GB" sz="2000" dirty="0" smtClean="0"/>
          </a:p>
          <a:p>
            <a:pPr eaLnBrk="1" hangingPunct="1">
              <a:defRPr/>
            </a:pPr>
            <a:endParaRPr lang="en-US" sz="2000" dirty="0" smtClean="0"/>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1C47D270-C4A7-4E45-9045-97B38A8972DE}" type="slidenum">
              <a:rPr lang="en-US"/>
              <a:pPr>
                <a:defRPr/>
              </a:pPr>
              <a:t>6</a:t>
            </a:fld>
            <a:endParaRPr lang="en-US"/>
          </a:p>
        </p:txBody>
      </p:sp>
      <p:sp>
        <p:nvSpPr>
          <p:cNvPr id="5" name="Content Placeholder 4"/>
          <p:cNvSpPr>
            <a:spLocks noGrp="1"/>
          </p:cNvSpPr>
          <p:nvPr>
            <p:ph idx="1"/>
          </p:nvPr>
        </p:nvSpPr>
        <p:spPr/>
        <p:txBody>
          <a:bodyPr/>
          <a:lstStyle/>
          <a:p>
            <a:endParaRPr lang="en-AU"/>
          </a:p>
        </p:txBody>
      </p:sp>
      <p:pic>
        <p:nvPicPr>
          <p:cNvPr id="7" name="Picture 6" descr="gha"/>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FF00"/>
                </a:solidFill>
              </a:rPr>
              <a:t>LIFE CYCLE OF MINES</a:t>
            </a:r>
            <a:endParaRPr lang="en-GB" dirty="0"/>
          </a:p>
        </p:txBody>
      </p:sp>
      <p:sp>
        <p:nvSpPr>
          <p:cNvPr id="3" name="Content Placeholder 2"/>
          <p:cNvSpPr>
            <a:spLocks noGrp="1"/>
          </p:cNvSpPr>
          <p:nvPr>
            <p:ph idx="1"/>
          </p:nvPr>
        </p:nvSpPr>
        <p:spPr>
          <a:xfrm>
            <a:off x="1070429" y="1736725"/>
            <a:ext cx="7543800" cy="4305980"/>
          </a:xfrm>
        </p:spPr>
        <p:txBody>
          <a:bodyPr/>
          <a:lstStyle/>
          <a:p>
            <a:pPr marL="0" indent="0">
              <a:buNone/>
            </a:pPr>
            <a:r>
              <a:rPr lang="en-GB" dirty="0" smtClean="0"/>
              <a:t>The life cycle of a mine has three (3) main stages:</a:t>
            </a:r>
          </a:p>
          <a:p>
            <a:pPr marL="0" indent="0">
              <a:buNone/>
            </a:pPr>
            <a:endParaRPr lang="en-GB" sz="2000" dirty="0" smtClean="0"/>
          </a:p>
          <a:p>
            <a:r>
              <a:rPr lang="en-GB" dirty="0" smtClean="0"/>
              <a:t>Beginning (Exploration)</a:t>
            </a:r>
          </a:p>
          <a:p>
            <a:endParaRPr lang="en-GB" sz="1000" dirty="0" smtClean="0"/>
          </a:p>
          <a:p>
            <a:r>
              <a:rPr lang="en-GB" dirty="0" smtClean="0"/>
              <a:t>Middle (Extraction and Refining)</a:t>
            </a:r>
          </a:p>
          <a:p>
            <a:endParaRPr lang="en-GB" sz="1000" dirty="0" smtClean="0"/>
          </a:p>
          <a:p>
            <a:r>
              <a:rPr lang="en-GB" dirty="0" smtClean="0"/>
              <a:t>End (Closure involving reclamation)</a:t>
            </a:r>
            <a:endParaRPr lang="en-GB" dirty="0"/>
          </a:p>
        </p:txBody>
      </p:sp>
      <p:sp>
        <p:nvSpPr>
          <p:cNvPr id="4" name="Slide Number Placeholder 3"/>
          <p:cNvSpPr>
            <a:spLocks noGrp="1"/>
          </p:cNvSpPr>
          <p:nvPr>
            <p:ph type="sldNum" sz="quarter" idx="12"/>
          </p:nvPr>
        </p:nvSpPr>
        <p:spPr/>
        <p:txBody>
          <a:bodyPr/>
          <a:lstStyle/>
          <a:p>
            <a:pPr>
              <a:defRPr/>
            </a:pPr>
            <a:fld id="{0BF09CA7-693E-4D4E-8E0A-FD4947F36129}" type="slidenum">
              <a:rPr lang="en-US" smtClean="0"/>
              <a:pPr>
                <a:defRPr/>
              </a:pPr>
              <a:t>7</a:t>
            </a:fld>
            <a:endParaRPr lang="en-US"/>
          </a:p>
        </p:txBody>
      </p:sp>
    </p:spTree>
    <p:extLst>
      <p:ext uri="{BB962C8B-B14F-4D97-AF65-F5344CB8AC3E}">
        <p14:creationId xmlns:p14="http://schemas.microsoft.com/office/powerpoint/2010/main" val="287200024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7854F3CA-2B58-4B9F-8E80-D7830B08B564}" type="slidenum">
              <a:rPr lang="en-US"/>
              <a:pPr>
                <a:defRPr/>
              </a:pPr>
              <a:t>8</a:t>
            </a:fld>
            <a:endParaRPr lang="en-US"/>
          </a:p>
        </p:txBody>
      </p:sp>
      <p:sp>
        <p:nvSpPr>
          <p:cNvPr id="233474" name="Rectangle 2"/>
          <p:cNvSpPr>
            <a:spLocks noGrp="1" noChangeArrowheads="1"/>
          </p:cNvSpPr>
          <p:nvPr>
            <p:ph type="title"/>
          </p:nvPr>
        </p:nvSpPr>
        <p:spPr>
          <a:xfrm>
            <a:off x="914400" y="152400"/>
            <a:ext cx="7543800" cy="1431925"/>
          </a:xfrm>
        </p:spPr>
        <p:txBody>
          <a:bodyPr/>
          <a:lstStyle/>
          <a:p>
            <a:pPr algn="ctr" eaLnBrk="1" hangingPunct="1">
              <a:defRPr/>
            </a:pPr>
            <a:r>
              <a:rPr lang="en-US" dirty="0" smtClean="0">
                <a:solidFill>
                  <a:srgbClr val="FFFF00"/>
                </a:solidFill>
              </a:rPr>
              <a:t>IMPACTS OF MINING OPERATIONS</a:t>
            </a:r>
          </a:p>
        </p:txBody>
      </p:sp>
      <p:sp>
        <p:nvSpPr>
          <p:cNvPr id="233475" name="Rectangle 3"/>
          <p:cNvSpPr>
            <a:spLocks noGrp="1" noChangeArrowheads="1"/>
          </p:cNvSpPr>
          <p:nvPr>
            <p:ph type="body" idx="1"/>
          </p:nvPr>
        </p:nvSpPr>
        <p:spPr>
          <a:xfrm>
            <a:off x="762000" y="1752600"/>
            <a:ext cx="7772400" cy="4495800"/>
          </a:xfrm>
        </p:spPr>
        <p:txBody>
          <a:bodyPr/>
          <a:lstStyle/>
          <a:p>
            <a:pPr algn="just" eaLnBrk="1" hangingPunct="1">
              <a:defRPr/>
            </a:pPr>
            <a:r>
              <a:rPr lang="en-GB" sz="2000" dirty="0" smtClean="0"/>
              <a:t>Mining operations are positive and negative</a:t>
            </a:r>
            <a:r>
              <a:rPr lang="en-GB" sz="2000" dirty="0"/>
              <a:t>. </a:t>
            </a:r>
            <a:r>
              <a:rPr lang="en-GB" sz="2000" dirty="0" smtClean="0"/>
              <a:t>However mining operations on whatever scale impact negatively on the environment as they produce large volume of wastes that have deleterious effects.</a:t>
            </a:r>
          </a:p>
          <a:p>
            <a:pPr algn="just" eaLnBrk="1" hangingPunct="1">
              <a:defRPr/>
            </a:pPr>
            <a:endParaRPr lang="en-GB" sz="2000" dirty="0" smtClean="0"/>
          </a:p>
          <a:p>
            <a:pPr algn="just" eaLnBrk="1" hangingPunct="1">
              <a:defRPr/>
            </a:pPr>
            <a:r>
              <a:rPr lang="en-GB" sz="2000" dirty="0" smtClean="0"/>
              <a:t>Each stage has potentially adverse impacts on the natural environment, society, and cultural heritage, health and safety of mine workers and communities based in close proximity to the operations.</a:t>
            </a:r>
          </a:p>
          <a:p>
            <a:pPr algn="just" eaLnBrk="1" hangingPunct="1">
              <a:defRPr/>
            </a:pPr>
            <a:endParaRPr lang="en-GB" sz="2000" dirty="0" smtClean="0"/>
          </a:p>
          <a:p>
            <a:pPr algn="just" eaLnBrk="1" hangingPunct="1">
              <a:defRPr/>
            </a:pPr>
            <a:r>
              <a:rPr lang="en-GB" sz="2000" dirty="0" smtClean="0"/>
              <a:t>The </a:t>
            </a:r>
            <a:r>
              <a:rPr lang="en-GB" sz="2000" dirty="0"/>
              <a:t>adverse impacts of each stage of a mining operation must be minimized. Table 2 </a:t>
            </a:r>
            <a:r>
              <a:rPr lang="en-GB" sz="2000" dirty="0" smtClean="0"/>
              <a:t>(After </a:t>
            </a:r>
            <a:r>
              <a:rPr lang="en-GB" sz="2000" dirty="0" err="1"/>
              <a:t>Hilson</a:t>
            </a:r>
            <a:r>
              <a:rPr lang="en-GB" sz="2000" dirty="0"/>
              <a:t> &amp; </a:t>
            </a:r>
            <a:r>
              <a:rPr lang="en-GB" sz="2000" dirty="0" err="1"/>
              <a:t>Murck</a:t>
            </a:r>
            <a:r>
              <a:rPr lang="en-GB" sz="2000" dirty="0"/>
              <a:t>, 2000) gives examples of common environmental </a:t>
            </a:r>
            <a:r>
              <a:rPr lang="en-GB" sz="2000" dirty="0" smtClean="0"/>
              <a:t>impacts.</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CA6CACB0-B4C2-40B2-B665-95C426DB33C8}" type="slidenum">
              <a:rPr lang="en-US"/>
              <a:pPr>
                <a:defRPr/>
              </a:pPr>
              <a:t>9</a:t>
            </a:fld>
            <a:endParaRPr lang="en-US"/>
          </a:p>
        </p:txBody>
      </p:sp>
      <p:sp>
        <p:nvSpPr>
          <p:cNvPr id="5" name="Title 4"/>
          <p:cNvSpPr>
            <a:spLocks noGrp="1"/>
          </p:cNvSpPr>
          <p:nvPr>
            <p:ph type="title"/>
          </p:nvPr>
        </p:nvSpPr>
        <p:spPr>
          <a:xfrm>
            <a:off x="1066800" y="-76200"/>
            <a:ext cx="7543800" cy="1295400"/>
          </a:xfrm>
        </p:spPr>
        <p:txBody>
          <a:bodyPr/>
          <a:lstStyle/>
          <a:p>
            <a:pPr algn="ctr"/>
            <a:r>
              <a:rPr lang="en-US" dirty="0" smtClean="0">
                <a:solidFill>
                  <a:srgbClr val="FFFF00"/>
                </a:solidFill>
              </a:rPr>
              <a:t>IMPACTS OF MINING OPERATIONS</a:t>
            </a:r>
            <a:endParaRPr lang="en-AU" dirty="0"/>
          </a:p>
        </p:txBody>
      </p:sp>
      <p:pic>
        <p:nvPicPr>
          <p:cNvPr id="9" name="Content Placeholder 8" descr="table 2"/>
          <p:cNvPicPr>
            <a:picLocks noGrp="1"/>
          </p:cNvPicPr>
          <p:nvPr>
            <p:ph idx="1"/>
          </p:nvPr>
        </p:nvPicPr>
        <p:blipFill>
          <a:blip r:embed="rId2" cstate="print"/>
          <a:srcRect/>
          <a:stretch>
            <a:fillRect/>
          </a:stretch>
        </p:blipFill>
        <p:spPr bwMode="auto">
          <a:xfrm>
            <a:off x="1066800" y="2057400"/>
            <a:ext cx="7010400" cy="4648200"/>
          </a:xfrm>
          <a:prstGeom prst="rect">
            <a:avLst/>
          </a:prstGeom>
          <a:noFill/>
          <a:ln w="9525">
            <a:noFill/>
            <a:miter lim="800000"/>
            <a:headEnd/>
            <a:tailEnd/>
          </a:ln>
        </p:spPr>
      </p:pic>
      <p:sp>
        <p:nvSpPr>
          <p:cNvPr id="2" name="Rectangle 1"/>
          <p:cNvSpPr/>
          <p:nvPr/>
        </p:nvSpPr>
        <p:spPr>
          <a:xfrm>
            <a:off x="838200" y="1281112"/>
            <a:ext cx="7239000" cy="646331"/>
          </a:xfrm>
          <a:prstGeom prst="rect">
            <a:avLst/>
          </a:prstGeom>
        </p:spPr>
        <p:txBody>
          <a:bodyPr wrap="square">
            <a:spAutoFit/>
          </a:bodyPr>
          <a:lstStyle/>
          <a:p>
            <a:r>
              <a:rPr lang="en-GB" sz="1800" dirty="0"/>
              <a:t>Table </a:t>
            </a:r>
            <a:r>
              <a:rPr lang="en-GB" sz="1800" dirty="0" smtClean="0"/>
              <a:t>2: Common Examples of  Environmental Impacts (After </a:t>
            </a:r>
            <a:r>
              <a:rPr lang="en-GB" sz="1800" dirty="0" err="1" smtClean="0"/>
              <a:t>Hilson</a:t>
            </a:r>
            <a:r>
              <a:rPr lang="en-GB" sz="1800" dirty="0" smtClean="0"/>
              <a:t> </a:t>
            </a:r>
            <a:r>
              <a:rPr lang="en-GB" sz="1800" dirty="0"/>
              <a:t>&amp; </a:t>
            </a:r>
            <a:r>
              <a:rPr lang="en-GB" sz="1800" dirty="0" err="1"/>
              <a:t>Murck</a:t>
            </a:r>
            <a:r>
              <a:rPr lang="en-GB" sz="1800" dirty="0"/>
              <a:t>, 2000</a:t>
            </a:r>
            <a:r>
              <a:rPr lang="en-GB" sz="1800" dirty="0" smtClean="0"/>
              <a:t>)</a:t>
            </a:r>
            <a:endParaRPr lang="en-GB" sz="1800" dirty="0"/>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Shimmer">
  <a:themeElements>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Shimmer">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Shimmer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Shimmer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Shimmer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Shimmer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Shimmer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Shimmer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Shimmer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Shimmer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himmer">
  <a:themeElements>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Shimmer">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Shimmer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Shimmer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Shimmer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Shimmer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Shimmer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Shimmer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Shimmer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Shimmer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Shimmer</Template>
  <TotalTime>5278</TotalTime>
  <Words>3181</Words>
  <Application>Microsoft Macintosh PowerPoint</Application>
  <PresentationFormat>On-screen Show (4:3)</PresentationFormat>
  <Paragraphs>302</Paragraphs>
  <Slides>43</Slides>
  <Notes>1</Notes>
  <HiddenSlides>0</HiddenSlides>
  <MMClips>0</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Shimmer</vt:lpstr>
      <vt:lpstr>1_Shimmer</vt:lpstr>
      <vt:lpstr>CREATING SHARED VALUE AS AN ESSENTIAL TOOL FOR ENHANCED CORPORATE SUSTAINABILITY</vt:lpstr>
      <vt:lpstr>OUTLINE OF PRESENTATION</vt:lpstr>
      <vt:lpstr>INTRODUCTION</vt:lpstr>
      <vt:lpstr>PowerPoint Presentation</vt:lpstr>
      <vt:lpstr>INTRODUCTION</vt:lpstr>
      <vt:lpstr>PowerPoint Presentation</vt:lpstr>
      <vt:lpstr>LIFE CYCLE OF MINES</vt:lpstr>
      <vt:lpstr>IMPACTS OF MINING OPERATIONS</vt:lpstr>
      <vt:lpstr>IMPACTS OF MINING OPERATIONS</vt:lpstr>
      <vt:lpstr>IMPACTS OF MINING OPERATIONS</vt:lpstr>
      <vt:lpstr>PowerPoint Presentation</vt:lpstr>
      <vt:lpstr>SUSTAINABILITY</vt:lpstr>
      <vt:lpstr>SUSTAINABILITY</vt:lpstr>
      <vt:lpstr>SUSTAINABILITY</vt:lpstr>
      <vt:lpstr>SUSTAINABILITY</vt:lpstr>
      <vt:lpstr>CORPORATE SUSTAINABILITY</vt:lpstr>
      <vt:lpstr>CORPORATE SUSTAINABILITY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CONCLUSIONS</vt:lpstr>
      <vt:lpstr>PowerPoint Presentation</vt:lpstr>
      <vt:lpstr>PowerPoint Presentation</vt:lpstr>
    </vt:vector>
  </TitlesOfParts>
  <Company>Obafemi Awolowo University, Ile-Ife, NIGERIA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 THE SEARCH FOR HIDDEN TREASURE</dc:title>
  <dc:creator>Me</dc:creator>
  <cp:lastModifiedBy>Olusegun Bright</cp:lastModifiedBy>
  <cp:revision>193</cp:revision>
  <cp:lastPrinted>2017-04-25T20:10:13Z</cp:lastPrinted>
  <dcterms:created xsi:type="dcterms:W3CDTF">2007-09-03T19:16:28Z</dcterms:created>
  <dcterms:modified xsi:type="dcterms:W3CDTF">2017-06-01T04:37:20Z</dcterms:modified>
</cp:coreProperties>
</file>