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63" r:id="rId1"/>
  </p:sldMasterIdLst>
  <p:notesMasterIdLst>
    <p:notesMasterId r:id="rId2"/>
  </p:notesMasterIdLst>
  <p:sldIdLst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y="6858000" cx="12192000"/>
  <p:notesSz cx="6858000" cy="9144000"/>
  <p:defaultTextStyle>
    <a:defPPr>
      <a:defRPr lang="en-US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showOutlineIcons="0" horzBarState="maximized">
    <p:restoredLeft sz="20054" autoAdjust="0"/>
    <p:restoredTop sz="94660"/>
  </p:normalViewPr>
  <p:slideViewPr>
    <p:cSldViewPr snapToGrid="0">
      <p:cViewPr varScale="1">
        <p:scale>
          <a:sx n="75" d="100"/>
          <a:sy n="75" d="100"/>
        </p:scale>
        <p:origin x="-33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tableStyles" Target="tableStyles.xml"/><Relationship Id="rId19" Type="http://schemas.openxmlformats.org/officeDocument/2006/relationships/presProps" Target="presProps.xml"/><Relationship Id="rId20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9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94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9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9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Title Slide"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ah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58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58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algn="l" indent="0" marL="0">
              <a:buNone/>
              <a:defRPr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 lang="en-US"/>
          </a:p>
        </p:txBody>
      </p:sp>
      <p:sp>
        <p:nvSpPr>
          <p:cNvPr id="104858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58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b="0" sz="2400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87" name="Picture Placeholder 14"/>
          <p:cNvSpPr>
            <a:spLocks noChangeAspect="1" noGrp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ah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 anchorCtr="0" compatLnSpc="1" numCol="1" wrap="square">
            <a:prstTxWarp prst="textNoShape"/>
            <a:normAutofit/>
          </a:bodyPr>
          <a:lstStyle>
            <a:lvl1pPr algn="ctr" indent="0" marL="0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  <a:endParaRPr dirty="0" lang="en-US"/>
          </a:p>
        </p:txBody>
      </p:sp>
      <p:sp>
        <p:nvSpPr>
          <p:cNvPr id="1048688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indent="0" marL="0">
              <a:buNone/>
              <a:defRPr sz="12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8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9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9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ah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34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b="1" cap="none" sz="4200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35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3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indent="0" marL="0">
              <a:buFontTx/>
              <a:buNone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ah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2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2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indent="0" marL="0">
              <a:buFontTx/>
              <a:buNone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3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3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Title and Vertical Text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ah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4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4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anchor="t" vert="eaVert"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Vertical Title and Text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0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ah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81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8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anchor="t" vert="eaVert"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ah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590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591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59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59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9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Section Header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ah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50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b="1" cap="none" sz="4800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51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algn="r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wo Content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ah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6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64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65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6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6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6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Comparison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ah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1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20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algn="ctr" indent="0" marL="0">
              <a:buNone/>
              <a:defRPr b="0" sz="20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21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algn="ctr" indent="0" marL="0">
              <a:buNone/>
              <a:defRPr b="0" sz="20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23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2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2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2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ah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7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7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7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7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4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4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Content with Caption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ah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56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57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58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5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6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6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Picture with Caption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b="0" sz="2400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75" name="Picture Placeholder 11"/>
          <p:cNvSpPr>
            <a:spLocks noChangeAspect="1" noGrp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ah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anchor="t" anchorCtr="0" compatLnSpc="1" numCol="1" wrap="square">
            <a:prstTxWarp prst="textNoShape"/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dirty="0" lang="en-US"/>
          </a:p>
        </p:txBody>
      </p:sp>
      <p:sp>
        <p:nvSpPr>
          <p:cNvPr id="1048676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indent="0" marL="0">
              <a:buNone/>
              <a:defRPr sz="12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77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67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p>
            <a:endParaRPr lang="en-US"/>
          </a:p>
        </p:txBody>
      </p:sp>
      <p:sp>
        <p:nvSpPr>
          <p:cNvPr id="104867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9000"/>
          </a:schemeClr>
        </a:solidFill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/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anchor="b" bIns="45720" lIns="91440" rIns="91440" rtlCol="0" tIns="45720" vert="horz">
            <a:noAutofit/>
          </a:bodyPr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/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anchor="ctr" bIns="45720" lIns="91440" rIns="91440" rtlCol="0" tIns="45720" vert="horz"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57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48579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B5F47682-D9B0-45F4-8AFF-65DCEAF5B2CE}" type="datetimeFigureOut">
              <a:rPr lang="en-US" smtClean="0"/>
            </a:fld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/>
        </p:spPr>
        <p:txBody>
          <a:bodyPr anchor="b" bIns="10800" lIns="91440" rIns="91440" rtlCol="0" tIns="45720" vert="horz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48951CFA-A354-40EC-9881-27EC0C335D1B}" type="slidenum">
              <a:rPr lang="en-US" smtClean="0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457200" eaLnBrk="1" hangingPunct="1" latinLnBrk="0" rtl="0">
        <a:spcBef>
          <a:spcPct val="0"/>
        </a:spcBef>
        <a:buNone/>
        <a:defRPr b="1" sz="4000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342900" latinLnBrk="0" marL="3429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indent="-228600" latinLnBrk="0" marL="11430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indent="-228600" latinLnBrk="0" marL="16002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indent="-228600" latinLnBrk="0" marL="20574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indent="-228600" latinLnBrk="0" marL="24000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indent="-228600" latinLnBrk="0" marL="28000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indent="-228600" latinLnBrk="0" marL="32000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indent="-228600" latinLnBrk="0" marL="3600000" rtl="0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hyperlink" Target="http://bit.ly/WHSS2017_Registration" TargetMode="Externa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jpeg"/><Relationship Id="rId6" Type="http://schemas.openxmlformats.org/officeDocument/2006/relationships/image" Target="../media/image12.png"/><Relationship Id="rId7" Type="http://schemas.openxmlformats.org/officeDocument/2006/relationships/image" Target="../media/image2.png"/><Relationship Id="rId8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hyperlink" Target="http://www.whss2017.org/" TargetMode="Externa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2.png"/><Relationship Id="rId3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Title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ctr"/>
            <a:r>
              <a:rPr dirty="0" lang="en-US"/>
              <a:t>WORLD HEALTHCARE STUDENTS SYMPOSIUM 2017 (WHSS 2017)</a:t>
            </a:r>
            <a:br>
              <a:rPr dirty="0" lang="en-US"/>
            </a:br>
            <a:r>
              <a:rPr dirty="0" lang="en-US"/>
              <a:t/>
            </a:r>
            <a:br>
              <a:rPr dirty="0" lang="en-US"/>
            </a:br>
            <a:endParaRPr dirty="0" sz="3600" lang="en-US"/>
          </a:p>
        </p:txBody>
      </p:sp>
      <p:pic>
        <p:nvPicPr>
          <p:cNvPr id="2097152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  <p:sp>
        <p:nvSpPr>
          <p:cNvPr id="1048588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6667" lnSpcReduction="20000"/>
          </a:bodyPr>
          <a:p>
            <a:pPr algn="ctr"/>
            <a:r>
              <a:rPr dirty="0" lang="en-GB"/>
              <a:t>By International Campus Ambassador</a:t>
            </a:r>
          </a:p>
          <a:p>
            <a:pPr algn="ctr"/>
            <a:r>
              <a:rPr altLang="zh-CN" dirty="0" lang="en-US"/>
              <a:t>AJIBADE </a:t>
            </a:r>
            <a:r>
              <a:rPr altLang="zh-CN" dirty="0" lang="en-US"/>
              <a:t>OLUWABUKUNMI </a:t>
            </a:r>
            <a:r>
              <a:rPr altLang="zh-CN" dirty="0" lang="en-US"/>
              <a:t> </a:t>
            </a:r>
            <a:r>
              <a:rPr altLang="zh-CN" dirty="0" lang="en-US"/>
              <a:t>O. </a:t>
            </a:r>
            <a:endParaRPr altLang="en-US" 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/>
              <a:t>Objectives</a:t>
            </a:r>
          </a:p>
        </p:txBody>
      </p:sp>
      <p:sp>
        <p:nvSpPr>
          <p:cNvPr id="1048610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buFont typeface="Wingdings" panose="05000000000000000000" pitchFamily="2" charset="2"/>
              <a:buChar char="v"/>
            </a:pPr>
            <a:endParaRPr dirty="0" lang="en-US"/>
          </a:p>
          <a:p>
            <a:pPr>
              <a:buFont typeface="Wingdings" panose="05000000000000000000" pitchFamily="2" charset="2"/>
              <a:buChar char="v"/>
            </a:pPr>
            <a:endParaRPr dirty="0" lang="en-US"/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Create a networking platform with global health leaders and health professionals from different corners of the world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Create a global platform for discussions and understanding between healthcare professions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Develop skills and awareness of concepts in multidisciplinary working environment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Shaping advocates for a cooperative multidisciplinary approach to patient-centered care to optimize health outcomes.</a:t>
            </a:r>
          </a:p>
        </p:txBody>
      </p:sp>
      <p:pic>
        <p:nvPicPr>
          <p:cNvPr id="2097165" name="Picture 4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GB"/>
              <a:t>The structure of the conference..</a:t>
            </a:r>
          </a:p>
        </p:txBody>
      </p:sp>
      <p:sp>
        <p:nvSpPr>
          <p:cNvPr id="1048612" name="Content Placeholder 2"/>
          <p:cNvSpPr>
            <a:spLocks noGrp="1"/>
          </p:cNvSpPr>
          <p:nvPr>
            <p:ph idx="1"/>
          </p:nvPr>
        </p:nvSpPr>
        <p:spPr>
          <a:xfrm>
            <a:off x="810000" y="2633105"/>
            <a:ext cx="10554574" cy="3636511"/>
          </a:xfrm>
        </p:spPr>
        <p:txBody>
          <a:bodyPr>
            <a:normAutofit fontScale="94444" lnSpcReduction="20000"/>
          </a:bodyPr>
          <a:p>
            <a:pPr indent="0" marL="0">
              <a:buNone/>
            </a:pPr>
            <a:r>
              <a:rPr dirty="0" lang="en-GB"/>
              <a:t>To make sure the conference is highly effective, we envision to have: </a:t>
            </a:r>
          </a:p>
          <a:p>
            <a:r>
              <a:rPr dirty="0" lang="en-GB"/>
              <a:t>Key note speeches</a:t>
            </a:r>
          </a:p>
          <a:p>
            <a:r>
              <a:rPr dirty="0" lang="en-GB"/>
              <a:t>Panel discussions</a:t>
            </a:r>
          </a:p>
          <a:p>
            <a:r>
              <a:rPr dirty="0" lang="en-GB"/>
              <a:t>Plenary sessions</a:t>
            </a:r>
          </a:p>
          <a:p>
            <a:r>
              <a:rPr dirty="0" lang="en-GB"/>
              <a:t>Workshops</a:t>
            </a:r>
          </a:p>
          <a:p>
            <a:r>
              <a:rPr dirty="0" lang="en-GB"/>
              <a:t>Poster Exhibitions</a:t>
            </a:r>
          </a:p>
          <a:p>
            <a:r>
              <a:rPr dirty="0" lang="en-GB"/>
              <a:t>Short courses (Global Health course, One health, Trauma Treatment and Neonatal care)</a:t>
            </a:r>
          </a:p>
          <a:p>
            <a:r>
              <a:rPr dirty="0" lang="en-GB"/>
              <a:t>Health fair</a:t>
            </a:r>
          </a:p>
          <a:p>
            <a:r>
              <a:rPr dirty="0" lang="en-GB"/>
              <a:t>Excursions (Conference on the move)</a:t>
            </a:r>
          </a:p>
          <a:p>
            <a:r>
              <a:rPr dirty="0" lang="en-GB"/>
              <a:t>Social events (Kigali at night)</a:t>
            </a:r>
          </a:p>
          <a:p>
            <a:pPr indent="0" marL="0">
              <a:buNone/>
            </a:pPr>
            <a:endParaRPr dirty="0" lang="en-GB"/>
          </a:p>
        </p:txBody>
      </p:sp>
      <p:pic>
        <p:nvPicPr>
          <p:cNvPr id="2097166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/>
              <a:t>What’s next?</a:t>
            </a:r>
          </a:p>
        </p:txBody>
      </p:sp>
      <p:sp>
        <p:nvSpPr>
          <p:cNvPr id="1048614" name="Content Placeholder 2"/>
          <p:cNvSpPr>
            <a:spLocks noGrp="1"/>
          </p:cNvSpPr>
          <p:nvPr>
            <p:ph idx="1"/>
          </p:nvPr>
        </p:nvSpPr>
        <p:spPr>
          <a:xfrm>
            <a:off x="810000" y="2387561"/>
            <a:ext cx="10554574" cy="3636511"/>
          </a:xfrm>
        </p:spPr>
        <p:txBody>
          <a:bodyPr>
            <a:normAutofit/>
          </a:bodyPr>
          <a:p>
            <a:r>
              <a:rPr dirty="0" lang="en-US"/>
              <a:t>Register through this link </a:t>
            </a:r>
            <a:r>
              <a:rPr dirty="0" lang="en-US">
                <a:hlinkClick r:id="rId1"/>
              </a:rPr>
              <a:t>http://bit.ly/WHSS2017_Registration</a:t>
            </a:r>
            <a:r>
              <a:rPr dirty="0" lang="en-US"/>
              <a:t> </a:t>
            </a:r>
          </a:p>
          <a:p>
            <a:r>
              <a:rPr dirty="0" lang="en-US"/>
              <a:t>Complete your payment through online payment or wire transfer</a:t>
            </a:r>
          </a:p>
          <a:p>
            <a:r>
              <a:rPr dirty="0" lang="en-US"/>
              <a:t>Get Ready for a life changing and historical event!</a:t>
            </a:r>
          </a:p>
          <a:p>
            <a:pPr indent="0" marL="0">
              <a:buNone/>
            </a:pPr>
            <a:endParaRPr dirty="0" lang="en-US"/>
          </a:p>
        </p:txBody>
      </p:sp>
      <p:pic>
        <p:nvPicPr>
          <p:cNvPr id="2097167" name="Picture 4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 smtClean="0"/>
              <a:t>Partner Organizations ( JWG)</a:t>
            </a:r>
            <a:endParaRPr dirty="0" lang="en-US"/>
          </a:p>
        </p:txBody>
      </p:sp>
      <p:pic>
        <p:nvPicPr>
          <p:cNvPr id="2097168" name="Picture 9" descr="resized ifmsa.png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17182" y="2413000"/>
            <a:ext cx="3364091" cy="1117600"/>
          </a:xfrm>
          <a:prstGeom prst="rect"/>
        </p:spPr>
      </p:pic>
      <p:pic>
        <p:nvPicPr>
          <p:cNvPr id="2097169" name="Picture 10" descr="resized emsa.png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635001" y="4025901"/>
            <a:ext cx="1904999" cy="1904999"/>
          </a:xfrm>
          <a:prstGeom prst="rect"/>
        </p:spPr>
      </p:pic>
      <p:pic>
        <p:nvPicPr>
          <p:cNvPr id="2097170" name="Picture 11" descr="resized ipsf.png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254500" y="2280083"/>
            <a:ext cx="2590800" cy="1489532"/>
          </a:xfrm>
          <a:prstGeom prst="rect"/>
        </p:spPr>
      </p:pic>
      <p:pic>
        <p:nvPicPr>
          <p:cNvPr id="2097171" name="Picture 14" descr="Logo-epsa323-2.png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714747" y="4041647"/>
            <a:ext cx="2016254" cy="2016254"/>
          </a:xfrm>
          <a:prstGeom prst="rect"/>
        </p:spPr>
      </p:pic>
      <p:pic>
        <p:nvPicPr>
          <p:cNvPr id="2097172" name="Picture 15" descr="IVSA.jpg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319432" y="2006600"/>
            <a:ext cx="2446867" cy="1835150"/>
          </a:xfrm>
          <a:prstGeom prst="rect"/>
        </p:spPr>
      </p:pic>
      <p:pic>
        <p:nvPicPr>
          <p:cNvPr id="2097173" name="Picture 16" descr="IADS.png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7410629" y="3994329"/>
            <a:ext cx="2000072" cy="2000072"/>
          </a:xfrm>
          <a:prstGeom prst="rect"/>
        </p:spPr>
      </p:pic>
      <p:pic>
        <p:nvPicPr>
          <p:cNvPr id="2097174" name="Picture 17"/>
          <p:cNvPicPr>
            <a:picLocks noChangeAspect="1"/>
          </p:cNvPicPr>
          <p:nvPr/>
        </p:nvPicPr>
        <p:blipFill>
          <a:blip xmlns:r="http://schemas.openxmlformats.org/officeDocument/2006/relationships" r:embed="rId7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/>
              <a:t>For more info</a:t>
            </a:r>
          </a:p>
        </p:txBody>
      </p:sp>
      <p:sp>
        <p:nvSpPr>
          <p:cNvPr id="1048617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algn="ctr" indent="0" marL="0">
              <a:buNone/>
            </a:pPr>
            <a:r>
              <a:rPr dirty="0" lang="en-US"/>
              <a:t>Website; </a:t>
            </a:r>
            <a:r>
              <a:rPr dirty="0" lang="en-US">
                <a:hlinkClick r:id="rId1"/>
              </a:rPr>
              <a:t>www.whss2017.org</a:t>
            </a:r>
            <a:endParaRPr dirty="0" lang="en-US"/>
          </a:p>
          <a:p>
            <a:pPr algn="ctr" indent="0" marL="0">
              <a:buNone/>
            </a:pPr>
            <a:r>
              <a:rPr dirty="0" lang="en-US"/>
              <a:t>Facebook; </a:t>
            </a:r>
            <a:r>
              <a:rPr b="1" dirty="0" lang="en-US"/>
              <a:t>7</a:t>
            </a:r>
            <a:r>
              <a:rPr baseline="30000" b="1" dirty="0" lang="en-US"/>
              <a:t>th</a:t>
            </a:r>
            <a:r>
              <a:rPr b="1" dirty="0" lang="en-US"/>
              <a:t> WORLD HEALTHCARE STUDENTS SYMPOSIUM</a:t>
            </a:r>
          </a:p>
          <a:p>
            <a:pPr algn="ctr" indent="0" marL="0">
              <a:buNone/>
            </a:pPr>
            <a:r>
              <a:rPr dirty="0" lang="en-US"/>
              <a:t>TWITTER; </a:t>
            </a:r>
            <a:r>
              <a:rPr b="1" dirty="0" lang="en-US"/>
              <a:t>@WHSS2017</a:t>
            </a:r>
          </a:p>
        </p:txBody>
      </p:sp>
      <p:pic>
        <p:nvPicPr>
          <p:cNvPr id="2097175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  <p:sp>
        <p:nvSpPr>
          <p:cNvPr id="1048698" name=""/>
          <p:cNvSpPr txBox="1"/>
          <p:nvPr/>
        </p:nvSpPr>
        <p:spPr>
          <a:xfrm>
            <a:off x="4096000" y="3219450"/>
            <a:ext cx="4000000" cy="510540"/>
          </a:xfrm>
          <a:prstGeom prst="rect"/>
        </p:spPr>
        <p:txBody>
          <a:bodyPr rtlCol="0" wrap="square">
            <a:spAutoFit/>
          </a:bodyPr>
          <a:p>
            <a:r>
              <a:rPr sz="2800" lang="en-US">
                <a:solidFill>
                  <a:srgbClr val="000000"/>
                </a:solidFill>
              </a:rPr>
              <a:t/>
            </a:r>
            <a:endParaRPr sz="2800"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Contact </a:t>
            </a:r>
            <a:r>
              <a:rPr lang="en-US"/>
              <a:t>Details</a:t>
            </a:r>
            <a:endParaRPr lang="en-US"/>
          </a:p>
        </p:txBody>
      </p:sp>
      <p:sp>
        <p:nvSpPr>
          <p:cNvPr id="104870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pic>
        <p:nvPicPr>
          <p:cNvPr id="209717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69283" y="2043029"/>
            <a:ext cx="9896223" cy="5090775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/>
              <a:t>WHAT IS WHSS?</a:t>
            </a:r>
          </a:p>
        </p:txBody>
      </p:sp>
      <p:sp>
        <p:nvSpPr>
          <p:cNvPr id="1048596" name="Content Placeholder 2"/>
          <p:cNvSpPr>
            <a:spLocks noGrp="1"/>
          </p:cNvSpPr>
          <p:nvPr>
            <p:ph idx="1"/>
          </p:nvPr>
        </p:nvSpPr>
        <p:spPr>
          <a:xfrm>
            <a:off x="810000" y="2508037"/>
            <a:ext cx="10554574" cy="3636511"/>
          </a:xfrm>
        </p:spPr>
        <p:txBody>
          <a:bodyPr/>
          <a:p>
            <a:pPr indent="0" marL="0">
              <a:buNone/>
            </a:pPr>
            <a:r>
              <a:rPr dirty="0" lang="en-US"/>
              <a:t>The World Healthcare Students Symposium (WHSS 2017) is the world’s biggest students’ conference, a global multidisciplinary biennial conference that gathers all healthcare students and professionals under one roof. </a:t>
            </a:r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r>
              <a:rPr dirty="0" lang="en-US"/>
              <a:t>We aim to make WHSS 2017 the largest gathering for healthcare students in its history. Previous editions;</a:t>
            </a:r>
          </a:p>
          <a:p>
            <a:pPr lvl="0"/>
            <a:r>
              <a:rPr dirty="0" lang="en-US"/>
              <a:t>2011, Prague, Czech republic </a:t>
            </a:r>
          </a:p>
          <a:p>
            <a:pPr lvl="0"/>
            <a:r>
              <a:rPr dirty="0" lang="en-US"/>
              <a:t>2013, Lausanne, Switzerland</a:t>
            </a:r>
          </a:p>
          <a:p>
            <a:pPr lvl="0"/>
            <a:r>
              <a:rPr dirty="0" lang="en-US"/>
              <a:t>2015, Skopje, Macedonia</a:t>
            </a:r>
          </a:p>
          <a:p>
            <a:pPr indent="0" marL="0">
              <a:buNone/>
            </a:pPr>
            <a:endParaRPr dirty="0" lang="en-US"/>
          </a:p>
          <a:p>
            <a:endParaRPr dirty="0" lang="en-US"/>
          </a:p>
        </p:txBody>
      </p:sp>
      <p:pic>
        <p:nvPicPr>
          <p:cNvPr id="2097153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GB"/>
              <a:t>About the Host Country</a:t>
            </a:r>
          </a:p>
        </p:txBody>
      </p:sp>
      <p:sp>
        <p:nvSpPr>
          <p:cNvPr id="104859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indent="0" marL="0">
              <a:buNone/>
            </a:pPr>
            <a:endParaRPr dirty="0" lang="en-GB"/>
          </a:p>
          <a:p>
            <a:pPr indent="0" marL="0">
              <a:buNone/>
            </a:pPr>
            <a:r>
              <a:rPr dirty="0" lang="en-GB"/>
              <a:t>WHSS will take place in the heart of Africa, in the beautiful city of Kigali</a:t>
            </a:r>
          </a:p>
          <a:p>
            <a:r>
              <a:rPr dirty="0" lang="en-GB"/>
              <a:t>Rwanda is a small landlocked East African country known for its green mountainous landscape and for its kind hearted people.</a:t>
            </a:r>
          </a:p>
          <a:p>
            <a:r>
              <a:rPr dirty="0" lang="en-GB"/>
              <a:t>The Capital city is Kigali</a:t>
            </a:r>
          </a:p>
          <a:p>
            <a:r>
              <a:rPr dirty="0" lang="en-GB"/>
              <a:t>Rwanda has a population of around 12million people</a:t>
            </a:r>
          </a:p>
          <a:p>
            <a:r>
              <a:rPr dirty="0" lang="en-GB"/>
              <a:t>Kigali was recently announced the cleanest, safest, liveable and fastest growing city in Africa</a:t>
            </a:r>
          </a:p>
          <a:p>
            <a:r>
              <a:rPr dirty="0" lang="en-GB"/>
              <a:t>Rwanda has the world’s highest representation of women in parliament</a:t>
            </a:r>
          </a:p>
          <a:p>
            <a:pPr indent="0" marL="0">
              <a:buNone/>
            </a:pPr>
            <a:endParaRPr dirty="0" lang="en-GB"/>
          </a:p>
          <a:p>
            <a:endParaRPr dirty="0" lang="en-GB"/>
          </a:p>
        </p:txBody>
      </p:sp>
      <p:pic>
        <p:nvPicPr>
          <p:cNvPr id="2097154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/>
              <a:t>Kigali: The green city</a:t>
            </a:r>
          </a:p>
        </p:txBody>
      </p:sp>
      <p:pic>
        <p:nvPicPr>
          <p:cNvPr id="2097155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  <p:pic>
        <p:nvPicPr>
          <p:cNvPr id="2097156" name="Picture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498216" y="2543878"/>
            <a:ext cx="6693783" cy="4314122"/>
          </a:xfrm>
          <a:prstGeom prst="rect"/>
        </p:spPr>
      </p:pic>
      <p:pic>
        <p:nvPicPr>
          <p:cNvPr id="2097157" name="Content Placeholder 6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0" y="1877943"/>
            <a:ext cx="5486618" cy="3636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/>
              <a:t>Kigali at night…</a:t>
            </a:r>
          </a:p>
        </p:txBody>
      </p:sp>
      <p:pic>
        <p:nvPicPr>
          <p:cNvPr id="2097158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" y="3445565"/>
            <a:ext cx="6056591" cy="3412435"/>
          </a:xfrm>
        </p:spPr>
      </p:pic>
      <p:pic>
        <p:nvPicPr>
          <p:cNvPr id="2097159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  <p:pic>
        <p:nvPicPr>
          <p:cNvPr id="2097160" name="Picture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038387" y="1833589"/>
            <a:ext cx="6153614" cy="340102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GB"/>
              <a:t>Theme</a:t>
            </a:r>
          </a:p>
        </p:txBody>
      </p:sp>
      <p:sp>
        <p:nvSpPr>
          <p:cNvPr id="104860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indent="0" marL="0">
              <a:buNone/>
            </a:pPr>
            <a:endParaRPr dirty="0" lang="en-GB"/>
          </a:p>
          <a:p>
            <a:pPr indent="0" marL="0">
              <a:buNone/>
            </a:pPr>
            <a:endParaRPr dirty="0" lang="en-GB"/>
          </a:p>
          <a:p>
            <a:pPr indent="0" marL="0">
              <a:buNone/>
            </a:pPr>
            <a:r>
              <a:rPr dirty="0" lang="en-GB"/>
              <a:t>The conference is organized with a theme and a set of subthemes. The themes reflect the context of the conference and the open issues that we face as health care providers in whichever field we are in.</a:t>
            </a:r>
          </a:p>
          <a:p>
            <a:pPr indent="0" marL="0">
              <a:buNone/>
            </a:pPr>
            <a:endParaRPr dirty="0" lang="en-GB"/>
          </a:p>
          <a:p>
            <a:pPr indent="0" marL="0">
              <a:buNone/>
            </a:pPr>
            <a:r>
              <a:rPr dirty="0" lang="en-GB"/>
              <a:t>The 2017 WHSS will be under the theme </a:t>
            </a:r>
            <a:r>
              <a:rPr b="1" dirty="0" lang="en-GB"/>
              <a:t>‘Towards the SDG’s agenda 2030: The role of a multidisciplinary approach in healthcare’</a:t>
            </a:r>
          </a:p>
          <a:p>
            <a:pPr indent="0" marL="0">
              <a:buNone/>
            </a:pPr>
            <a:endParaRPr b="1" dirty="0" lang="en-GB"/>
          </a:p>
          <a:p>
            <a:pPr indent="0" marL="0">
              <a:buNone/>
            </a:pPr>
            <a:endParaRPr dirty="0" lang="en-GB"/>
          </a:p>
          <a:p>
            <a:pPr indent="0" marL="0">
              <a:buNone/>
            </a:pPr>
            <a:endParaRPr dirty="0" lang="en-GB"/>
          </a:p>
          <a:p>
            <a:pPr indent="0" marL="0">
              <a:buNone/>
            </a:pPr>
            <a:endParaRPr dirty="0" lang="en-GB"/>
          </a:p>
        </p:txBody>
      </p:sp>
      <p:pic>
        <p:nvPicPr>
          <p:cNvPr id="2097161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GB"/>
              <a:t>Subthemes</a:t>
            </a:r>
          </a:p>
        </p:txBody>
      </p:sp>
      <p:sp>
        <p:nvSpPr>
          <p:cNvPr id="1048604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lang="en-GB"/>
              <a:t>One health: Connecting people, environment and animals</a:t>
            </a:r>
          </a:p>
          <a:p>
            <a:r>
              <a:rPr dirty="0" lang="en-GB"/>
              <a:t>Universal health coverage</a:t>
            </a:r>
          </a:p>
          <a:p>
            <a:r>
              <a:rPr dirty="0" lang="en-GB"/>
              <a:t>Technology: Improving healthcare delivery and innovation</a:t>
            </a:r>
          </a:p>
          <a:p>
            <a:r>
              <a:rPr dirty="0" lang="en-GB"/>
              <a:t>Education systems Vs Health systems</a:t>
            </a:r>
          </a:p>
          <a:p>
            <a:r>
              <a:rPr dirty="0" lang="en-GB"/>
              <a:t>Research and development in healthcare</a:t>
            </a:r>
          </a:p>
          <a:p>
            <a:r>
              <a:rPr dirty="0" lang="en-GB"/>
              <a:t>Antimicrobial Resistance</a:t>
            </a:r>
          </a:p>
          <a:p>
            <a:endParaRPr dirty="0" lang="en-GB"/>
          </a:p>
        </p:txBody>
      </p:sp>
      <p:pic>
        <p:nvPicPr>
          <p:cNvPr id="2097162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/>
              <a:t>WHO ATTENDS;</a:t>
            </a:r>
          </a:p>
        </p:txBody>
      </p:sp>
      <p:sp>
        <p:nvSpPr>
          <p:cNvPr id="1048606" name="Content Placeholder 2"/>
          <p:cNvSpPr>
            <a:spLocks noGrp="1"/>
          </p:cNvSpPr>
          <p:nvPr>
            <p:ph idx="1"/>
          </p:nvPr>
        </p:nvSpPr>
        <p:spPr>
          <a:xfrm>
            <a:off x="838199" y="2018234"/>
            <a:ext cx="10803674" cy="4839766"/>
          </a:xfrm>
        </p:spPr>
        <p:txBody>
          <a:bodyPr>
            <a:normAutofit fontScale="94444" lnSpcReduction="20000"/>
          </a:bodyPr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r>
              <a:rPr dirty="0" lang="en-US"/>
              <a:t>BIGGEST GATHERING FOR STUDENTS AND PROFESSIONALS IN HEALTHCARE GLOBALLY</a:t>
            </a:r>
          </a:p>
          <a:p>
            <a:pPr indent="0" marL="0">
              <a:buNone/>
            </a:pPr>
            <a:endParaRPr dirty="0" lang="en-US"/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Students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Healthcare professionals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Recent graduates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Researchers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Academicians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University representatives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Policy makers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dirty="0" lang="en-US"/>
              <a:t>Healthcare institutions/companies</a:t>
            </a:r>
          </a:p>
          <a:p>
            <a:pPr>
              <a:buFont typeface="Wingdings" panose="05000000000000000000" pitchFamily="2" charset="2"/>
              <a:buChar char="v"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  <a:p>
            <a:pPr indent="0" marL="0">
              <a:buNone/>
            </a:pPr>
            <a:endParaRPr dirty="0" lang="en-US"/>
          </a:p>
        </p:txBody>
      </p:sp>
      <p:pic>
        <p:nvPicPr>
          <p:cNvPr id="2097163" name="Picture 6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GB"/>
              <a:t>About our Speakers…</a:t>
            </a:r>
          </a:p>
        </p:txBody>
      </p:sp>
      <p:sp>
        <p:nvSpPr>
          <p:cNvPr id="1048608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indent="0" marL="0">
              <a:buNone/>
            </a:pPr>
            <a:r>
              <a:rPr dirty="0" lang="en-GB"/>
              <a:t>We will be having eminent speakers from all the corners of the world to make sure you have a lifechanging experience.</a:t>
            </a:r>
          </a:p>
          <a:p>
            <a:r>
              <a:rPr dirty="0" lang="en-GB"/>
              <a:t>Academia</a:t>
            </a:r>
          </a:p>
          <a:p>
            <a:r>
              <a:rPr dirty="0" lang="en-GB"/>
              <a:t>Researchers</a:t>
            </a:r>
          </a:p>
          <a:p>
            <a:r>
              <a:rPr dirty="0" lang="en-GB"/>
              <a:t>Decision makers in the Health sector</a:t>
            </a:r>
          </a:p>
          <a:p>
            <a:r>
              <a:rPr dirty="0" lang="en-GB"/>
              <a:t>Leaders of Health organizations</a:t>
            </a:r>
          </a:p>
          <a:p>
            <a:r>
              <a:rPr dirty="0" lang="en-GB"/>
              <a:t>WHO representatives in different countries</a:t>
            </a:r>
          </a:p>
          <a:p>
            <a:r>
              <a:rPr dirty="0" lang="en-GB"/>
              <a:t>Healthcare advocates</a:t>
            </a:r>
          </a:p>
        </p:txBody>
      </p:sp>
      <p:pic>
        <p:nvPicPr>
          <p:cNvPr id="2097164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925051" y="5003476"/>
            <a:ext cx="2041192" cy="2041192"/>
          </a:xfrm>
          <a:prstGeom prst="rect"/>
        </p:spPr>
      </p:pic>
    </p:spTree>
  </p:cSld>
  <p:clrMapOvr>
    <a:masterClrMapping/>
  </p:clrMapOvr>
</p:sld>
</file>

<file path=ppt/theme/_rels/them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Custom 2">
      <a:dk1>
        <a:sysClr lastClr="000000" val="windowText"/>
      </a:dk1>
      <a:lt1>
        <a:sysClr lastClr="FFFFFF" val="window"/>
      </a:lt1>
      <a:dk2>
        <a:srgbClr val="17406D"/>
      </a:dk2>
      <a:lt2>
        <a:srgbClr val="DBEFF9"/>
      </a:lt2>
      <a:accent1>
        <a:srgbClr val="0070C0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algn="tl" flip="none" sx="100000" sy="100000" tx="0" ty="0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r="13500000" dist="254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Presentation</dc:title>
  <dc:creator>Mandela Elie</dc:creator>
  <cp:lastModifiedBy>Kabojanvis</cp:lastModifiedBy>
  <dcterms:created xsi:type="dcterms:W3CDTF">2017-02-05T14:53:55Z</dcterms:created>
  <dcterms:modified xsi:type="dcterms:W3CDTF">2017-04-27T10:24:01Z</dcterms:modified>
</cp:coreProperties>
</file>