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300" r:id="rId2"/>
    <p:sldId id="257" r:id="rId3"/>
    <p:sldId id="258" r:id="rId4"/>
    <p:sldId id="326" r:id="rId5"/>
    <p:sldId id="339" r:id="rId6"/>
    <p:sldId id="264" r:id="rId7"/>
    <p:sldId id="265" r:id="rId8"/>
    <p:sldId id="332" r:id="rId9"/>
    <p:sldId id="267" r:id="rId10"/>
    <p:sldId id="316" r:id="rId11"/>
    <p:sldId id="338" r:id="rId12"/>
    <p:sldId id="307" r:id="rId13"/>
    <p:sldId id="334" r:id="rId14"/>
    <p:sldId id="340" r:id="rId15"/>
    <p:sldId id="335" r:id="rId16"/>
    <p:sldId id="337" r:id="rId17"/>
    <p:sldId id="282" r:id="rId1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0764" autoAdjust="0"/>
  </p:normalViewPr>
  <p:slideViewPr>
    <p:cSldViewPr>
      <p:cViewPr varScale="1">
        <p:scale>
          <a:sx n="67" d="100"/>
          <a:sy n="67" d="100"/>
        </p:scale>
        <p:origin x="-1476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4E841B-F229-4714-A7D6-B49B98356A71}" type="datetimeFigureOut">
              <a:rPr lang="en-GB" smtClean="0"/>
              <a:pPr/>
              <a:t>27/04/2017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0A8BCE2-6323-4755-98EE-C2EC8A596C67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819371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76A195-CA67-4211-ADFD-10F5A7B18BB5}" type="datetimeFigureOut">
              <a:rPr lang="en-GB" smtClean="0"/>
              <a:pPr/>
              <a:t>27/04/2017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924872" y="6165304"/>
            <a:ext cx="2895600" cy="437133"/>
          </a:xfrm>
        </p:spPr>
        <p:txBody>
          <a:bodyPr/>
          <a:lstStyle>
            <a:lvl1pPr algn="r">
              <a:defRPr sz="1400" b="1" i="1">
                <a:solidFill>
                  <a:srgbClr val="FF0000"/>
                </a:solidFill>
                <a:latin typeface="Arial Black" pitchFamily="34" charset="0"/>
              </a:defRPr>
            </a:lvl1pPr>
          </a:lstStyle>
          <a:p>
            <a:r>
              <a:rPr lang="en-GB" dirty="0" smtClean="0"/>
              <a:t>Georges Memorial</a:t>
            </a:r>
          </a:p>
          <a:p>
            <a:r>
              <a:rPr lang="en-GB" dirty="0" smtClean="0"/>
              <a:t>Medical centre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76A195-CA67-4211-ADFD-10F5A7B18BB5}" type="datetimeFigureOut">
              <a:rPr lang="en-GB" smtClean="0"/>
              <a:pPr/>
              <a:t>27/04/2017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F2C5DC-E24E-4DEE-ACF3-ADDEA7F86936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76A195-CA67-4211-ADFD-10F5A7B18BB5}" type="datetimeFigureOut">
              <a:rPr lang="en-GB" smtClean="0"/>
              <a:pPr/>
              <a:t>27/04/2017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F2C5DC-E24E-4DEE-ACF3-ADDEA7F86936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76A195-CA67-4211-ADFD-10F5A7B18BB5}" type="datetimeFigureOut">
              <a:rPr lang="en-GB" smtClean="0"/>
              <a:pPr/>
              <a:t>27/04/2017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Georges Memorial</a:t>
            </a:r>
          </a:p>
          <a:p>
            <a:r>
              <a:rPr lang="en-GB" smtClean="0"/>
              <a:t>Medical Centre.</a:t>
            </a:r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F2C5DC-E24E-4DEE-ACF3-ADDEA7F8693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804942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76A195-CA67-4211-ADFD-10F5A7B18BB5}" type="datetimeFigureOut">
              <a:rPr lang="en-GB" smtClean="0"/>
              <a:pPr/>
              <a:t>27/04/2017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F2C5DC-E24E-4DEE-ACF3-ADDEA7F86936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76A195-CA67-4211-ADFD-10F5A7B18BB5}" type="datetimeFigureOut">
              <a:rPr lang="en-GB" smtClean="0"/>
              <a:pPr/>
              <a:t>27/04/2017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F2C5DC-E24E-4DEE-ACF3-ADDEA7F86936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76A195-CA67-4211-ADFD-10F5A7B18BB5}" type="datetimeFigureOut">
              <a:rPr lang="en-GB" smtClean="0"/>
              <a:pPr/>
              <a:t>27/04/2017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F2C5DC-E24E-4DEE-ACF3-ADDEA7F86936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76A195-CA67-4211-ADFD-10F5A7B18BB5}" type="datetimeFigureOut">
              <a:rPr lang="en-GB" smtClean="0"/>
              <a:pPr/>
              <a:t>27/04/2017</a:t>
            </a:fld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F2C5DC-E24E-4DEE-ACF3-ADDEA7F86936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76A195-CA67-4211-ADFD-10F5A7B18BB5}" type="datetimeFigureOut">
              <a:rPr lang="en-GB" smtClean="0"/>
              <a:pPr/>
              <a:t>27/04/2017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F2C5DC-E24E-4DEE-ACF3-ADDEA7F86936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76A195-CA67-4211-ADFD-10F5A7B18BB5}" type="datetimeFigureOut">
              <a:rPr lang="en-GB" smtClean="0"/>
              <a:pPr/>
              <a:t>27/04/2017</a:t>
            </a:fld>
            <a:endParaRPr lang="en-GB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F2C5DC-E24E-4DEE-ACF3-ADDEA7F86936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76A195-CA67-4211-ADFD-10F5A7B18BB5}" type="datetimeFigureOut">
              <a:rPr lang="en-GB" smtClean="0"/>
              <a:pPr/>
              <a:t>27/04/2017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F2C5DC-E24E-4DEE-ACF3-ADDEA7F86936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76A195-CA67-4211-ADFD-10F5A7B18BB5}" type="datetimeFigureOut">
              <a:rPr lang="en-GB" smtClean="0"/>
              <a:pPr/>
              <a:t>27/04/2017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F2C5DC-E24E-4DEE-ACF3-ADDEA7F86936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76A195-CA67-4211-ADFD-10F5A7B18BB5}" type="datetimeFigureOut">
              <a:rPr lang="en-GB" smtClean="0"/>
              <a:pPr/>
              <a:t>27/04/2017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868144" y="5949280"/>
            <a:ext cx="2895600" cy="48416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rgbClr val="FF0000"/>
                </a:solidFill>
                <a:latin typeface="Arial Black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F2C5DC-E24E-4DEE-ACF3-ADDEA7F86936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7" name="Rectangle 6"/>
          <p:cNvSpPr/>
          <p:nvPr userDrawn="1"/>
        </p:nvSpPr>
        <p:spPr>
          <a:xfrm>
            <a:off x="8388424" y="260648"/>
            <a:ext cx="360040" cy="5256584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 userDrawn="1"/>
        </p:nvSpPr>
        <p:spPr>
          <a:xfrm>
            <a:off x="6732240" y="5688012"/>
            <a:ext cx="2016224" cy="792088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GB" b="1" i="1" dirty="0" smtClean="0"/>
              <a:t>Georges Memorial</a:t>
            </a:r>
          </a:p>
          <a:p>
            <a:pPr algn="r"/>
            <a:r>
              <a:rPr lang="en-GB" b="1" i="1" dirty="0" smtClean="0"/>
              <a:t>Medical Centre</a:t>
            </a:r>
            <a:r>
              <a:rPr lang="en-GB" dirty="0" smtClean="0"/>
              <a:t>.</a:t>
            </a:r>
            <a:endParaRPr lang="en-GB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548680"/>
            <a:ext cx="7772400" cy="3456384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REPRODUCTIVE/MATERNAL HEALTH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b="1" dirty="0">
                <a:latin typeface="Times New Roman" pitchFamily="18" charset="0"/>
                <a:cs typeface="Times New Roman" pitchFamily="18" charset="0"/>
              </a:rPr>
            </a:br>
            <a:r>
              <a:rPr lang="en-US" b="1" dirty="0">
                <a:latin typeface="Times New Roman" pitchFamily="18" charset="0"/>
                <a:cs typeface="Times New Roman" pitchFamily="18" charset="0"/>
              </a:rPr>
              <a:t>AND ITS IMPORTANCE IN IMPROVING MATERNAL  AND CHILD MORTALITY STATISTICS IN NIGERIA</a:t>
            </a:r>
            <a:endParaRPr lang="en-GB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99592" y="4149080"/>
            <a:ext cx="6872808" cy="1752600"/>
          </a:xfrm>
        </p:spPr>
        <p:txBody>
          <a:bodyPr>
            <a:normAutofit fontScale="92500" lnSpcReduction="10000"/>
          </a:bodyPr>
          <a:lstStyle/>
          <a:p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DR OKOH NEWTON 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W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1800" b="1" i="1" dirty="0" smtClean="0">
                <a:latin typeface="Times New Roman" pitchFamily="18" charset="0"/>
                <a:cs typeface="Times New Roman" pitchFamily="18" charset="0"/>
              </a:rPr>
              <a:t>MB.BS, FWACS</a:t>
            </a:r>
            <a:endParaRPr lang="en-US" sz="1800" b="1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CONSULTANT OBS/GYNAECOLOGIST AND FERTILITY EXPERT</a:t>
            </a:r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GEORGES MEMORIAL MEDICAL CENTRE, LEKKI PHASE 1, LAGOS</a:t>
            </a:r>
            <a:endParaRPr lang="en-GB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r>
              <a:rPr lang="en-US" b="1" dirty="0">
                <a:solidFill>
                  <a:srgbClr val="FF0000"/>
                </a:solidFill>
                <a:latin typeface="Times New Roman" pitchFamily="18" charset="0"/>
              </a:rPr>
              <a:t>Unsafe motherhood:</a:t>
            </a:r>
            <a:r>
              <a:rPr lang="en-US" dirty="0">
                <a:latin typeface="Times New Roman" pitchFamily="18" charset="0"/>
              </a:rPr>
              <a:t> evident from high maternal </a:t>
            </a:r>
            <a:r>
              <a:rPr lang="en-US" dirty="0" smtClean="0">
                <a:latin typeface="Times New Roman" pitchFamily="18" charset="0"/>
              </a:rPr>
              <a:t>mortality.</a:t>
            </a:r>
          </a:p>
        </p:txBody>
      </p:sp>
      <p:pic>
        <p:nvPicPr>
          <p:cNvPr id="4" name="Picture 2" descr="E:\Dr Image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72064" y="642919"/>
            <a:ext cx="3486150" cy="40102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372928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46050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217443"/>
          </a:xfrm>
        </p:spPr>
        <p:txBody>
          <a:bodyPr/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UNSAFE ABORTION:</a:t>
            </a:r>
          </a:p>
          <a:p>
            <a:pPr marL="0" indent="0">
              <a:buNone/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Approximately 20 million induced abortions occur annually (95% of which occur in developing countries), causing the death of about 80,000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women</a:t>
            </a:r>
          </a:p>
          <a:p>
            <a:pPr marL="0" indent="0">
              <a:buNone/>
            </a:pP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Picture 3" descr="E:\Dr black-mother-child-reading.200180150_std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63888" y="2996952"/>
            <a:ext cx="4589868" cy="29518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141415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340768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TRADITIONAL HARMFUL PRACTICES AGAINST WOMEN</a:t>
            </a:r>
            <a:endParaRPr lang="en-US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5328592"/>
          </a:xfrm>
        </p:spPr>
        <p:txBody>
          <a:bodyPr>
            <a:normAutofit lnSpcReduction="10000"/>
          </a:bodyPr>
          <a:lstStyle/>
          <a:p>
            <a:pPr algn="just"/>
            <a:endParaRPr lang="en-US" dirty="0" smtClean="0"/>
          </a:p>
          <a:p>
            <a:pPr algn="just">
              <a:lnSpc>
                <a:spcPct val="90000"/>
              </a:lnSpc>
              <a:buNone/>
            </a:pPr>
            <a:r>
              <a:rPr lang="en-US" dirty="0" smtClean="0"/>
              <a:t> </a:t>
            </a:r>
            <a:r>
              <a:rPr lang="en-US" b="1" dirty="0">
                <a:solidFill>
                  <a:srgbClr val="FF0000"/>
                </a:solidFill>
                <a:latin typeface="Times New Roman" pitchFamily="18" charset="0"/>
              </a:rPr>
              <a:t>CULTURAL </a:t>
            </a:r>
          </a:p>
          <a:p>
            <a:pPr algn="just">
              <a:lnSpc>
                <a:spcPct val="90000"/>
              </a:lnSpc>
            </a:pPr>
            <a:r>
              <a:rPr lang="en-US" dirty="0">
                <a:latin typeface="Times New Roman" pitchFamily="18" charset="0"/>
              </a:rPr>
              <a:t>Female genital mutilation </a:t>
            </a:r>
          </a:p>
          <a:p>
            <a:pPr algn="just">
              <a:lnSpc>
                <a:spcPct val="90000"/>
              </a:lnSpc>
            </a:pPr>
            <a:r>
              <a:rPr lang="en-US" dirty="0">
                <a:latin typeface="Times New Roman" pitchFamily="18" charset="0"/>
              </a:rPr>
              <a:t>Early marriage</a:t>
            </a:r>
          </a:p>
          <a:p>
            <a:pPr algn="just">
              <a:lnSpc>
                <a:spcPct val="90000"/>
              </a:lnSpc>
            </a:pPr>
            <a:r>
              <a:rPr lang="en-US" dirty="0">
                <a:latin typeface="Times New Roman" pitchFamily="18" charset="0"/>
              </a:rPr>
              <a:t>Widowhood rites and widows right infringement</a:t>
            </a:r>
          </a:p>
          <a:p>
            <a:pPr algn="just">
              <a:lnSpc>
                <a:spcPct val="90000"/>
              </a:lnSpc>
            </a:pPr>
            <a:r>
              <a:rPr lang="en-US" dirty="0">
                <a:latin typeface="Times New Roman" pitchFamily="18" charset="0"/>
              </a:rPr>
              <a:t>Female disinheritance.</a:t>
            </a:r>
          </a:p>
          <a:p>
            <a:pPr algn="just">
              <a:lnSpc>
                <a:spcPct val="90000"/>
              </a:lnSpc>
              <a:buNone/>
            </a:pPr>
            <a:r>
              <a:rPr lang="en-US" b="1" dirty="0">
                <a:solidFill>
                  <a:srgbClr val="FF0000"/>
                </a:solidFill>
                <a:latin typeface="Times New Roman" pitchFamily="18" charset="0"/>
              </a:rPr>
              <a:t>SOCIAL</a:t>
            </a:r>
          </a:p>
          <a:p>
            <a:pPr algn="just">
              <a:lnSpc>
                <a:spcPct val="90000"/>
              </a:lnSpc>
            </a:pPr>
            <a:r>
              <a:rPr lang="en-US" dirty="0">
                <a:latin typeface="Times New Roman" pitchFamily="18" charset="0"/>
              </a:rPr>
              <a:t>Gender inequality</a:t>
            </a:r>
          </a:p>
          <a:p>
            <a:pPr algn="just">
              <a:lnSpc>
                <a:spcPct val="90000"/>
              </a:lnSpc>
            </a:pPr>
            <a:r>
              <a:rPr lang="en-US" dirty="0">
                <a:latin typeface="Times New Roman" pitchFamily="18" charset="0"/>
              </a:rPr>
              <a:t>Violence against women</a:t>
            </a:r>
          </a:p>
          <a:p>
            <a:pPr algn="just">
              <a:lnSpc>
                <a:spcPct val="90000"/>
              </a:lnSpc>
            </a:pPr>
            <a:r>
              <a:rPr lang="en-US" dirty="0">
                <a:latin typeface="Times New Roman" pitchFamily="18" charset="0"/>
              </a:rPr>
              <a:t>Women trafficking. </a:t>
            </a:r>
          </a:p>
          <a:p>
            <a:pPr marL="0" indent="0">
              <a:buNone/>
            </a:pP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3291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>
                <a:latin typeface="Times New Roman" pitchFamily="18" charset="0"/>
              </a:rPr>
              <a:t>RECOMMENDED MEASURES TO PROMOTE WSRR IN NIGERIA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609600" indent="-609600" algn="just">
              <a:buFontTx/>
              <a:buAutoNum type="arabicPeriod"/>
            </a:pPr>
            <a:endParaRPr lang="en-US" dirty="0" smtClean="0">
              <a:latin typeface="Times New Roman" pitchFamily="18" charset="0"/>
            </a:endParaRPr>
          </a:p>
          <a:p>
            <a:pPr marL="609600" indent="-609600" algn="just">
              <a:buFontTx/>
              <a:buAutoNum type="arabicPeriod"/>
            </a:pPr>
            <a:r>
              <a:rPr lang="en-US" dirty="0" smtClean="0">
                <a:latin typeface="Times New Roman" pitchFamily="18" charset="0"/>
              </a:rPr>
              <a:t>Development </a:t>
            </a:r>
            <a:r>
              <a:rPr lang="en-US" dirty="0" smtClean="0">
                <a:latin typeface="Times New Roman" pitchFamily="18" charset="0"/>
              </a:rPr>
              <a:t>of right- based reproductive health policies e.g. safe motherhood and  family planning services for all.</a:t>
            </a:r>
          </a:p>
          <a:p>
            <a:pPr marL="609600" indent="-609600" algn="just">
              <a:buFontTx/>
              <a:buAutoNum type="arabicPeriod"/>
            </a:pPr>
            <a:r>
              <a:rPr lang="en-US" dirty="0" smtClean="0">
                <a:latin typeface="Times New Roman" pitchFamily="18" charset="0"/>
              </a:rPr>
              <a:t>Legislation against harmful traditional practices e.g. FGM</a:t>
            </a:r>
            <a:r>
              <a:rPr lang="en-US" dirty="0" smtClean="0">
                <a:latin typeface="Times New Roman" pitchFamily="18" charset="0"/>
              </a:rPr>
              <a:t>.</a:t>
            </a:r>
            <a:endParaRPr lang="en-US" dirty="0" smtClean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574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en-US" dirty="0" smtClean="0">
                <a:latin typeface="Times New Roman" pitchFamily="18" charset="0"/>
              </a:rPr>
              <a:t>3. Social </a:t>
            </a:r>
            <a:r>
              <a:rPr lang="en-US" dirty="0">
                <a:latin typeface="Times New Roman" pitchFamily="18" charset="0"/>
              </a:rPr>
              <a:t>and economic empowerment of women through free education, skills acquisition, small loans schemes.</a:t>
            </a:r>
          </a:p>
          <a:p>
            <a:pPr marL="0" indent="0" algn="just">
              <a:buNone/>
            </a:pPr>
            <a:r>
              <a:rPr lang="en-US" dirty="0" smtClean="0">
                <a:latin typeface="Times New Roman" pitchFamily="18" charset="0"/>
              </a:rPr>
              <a:t>4. Strengthening </a:t>
            </a:r>
            <a:r>
              <a:rPr lang="en-US" dirty="0">
                <a:latin typeface="Times New Roman" pitchFamily="18" charset="0"/>
              </a:rPr>
              <a:t>primary health services and restructuring secondary and tertiary services to meet RH demands</a:t>
            </a: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1048377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609600" indent="-609600" algn="just">
              <a:buFontTx/>
              <a:buAutoNum type="arabicPeriod" startAt="5"/>
            </a:pPr>
            <a:r>
              <a:rPr lang="en-US" dirty="0">
                <a:latin typeface="Times New Roman" pitchFamily="18" charset="0"/>
              </a:rPr>
              <a:t>Development of rights based code of ethics and incorporation into the curriculum of medical education.</a:t>
            </a:r>
          </a:p>
          <a:p>
            <a:pPr marL="609600" indent="-609600" algn="just">
              <a:buFontTx/>
              <a:buAutoNum type="arabicPeriod" startAt="5"/>
            </a:pPr>
            <a:r>
              <a:rPr lang="en-US" dirty="0">
                <a:latin typeface="Times New Roman" pitchFamily="18" charset="0"/>
              </a:rPr>
              <a:t>Domestication of international conventions </a:t>
            </a:r>
            <a:r>
              <a:rPr lang="en-US" dirty="0" err="1">
                <a:latin typeface="Times New Roman" pitchFamily="18" charset="0"/>
              </a:rPr>
              <a:t>e.g</a:t>
            </a:r>
            <a:r>
              <a:rPr lang="en-US" dirty="0">
                <a:latin typeface="Times New Roman" pitchFamily="18" charset="0"/>
              </a:rPr>
              <a:t> CEDAW</a:t>
            </a:r>
          </a:p>
          <a:p>
            <a:pPr marL="609600" indent="-609600" algn="just">
              <a:buFontTx/>
              <a:buAutoNum type="arabicPeriod" startAt="5"/>
            </a:pPr>
            <a:r>
              <a:rPr lang="en-US" dirty="0">
                <a:latin typeface="Times New Roman" pitchFamily="18" charset="0"/>
              </a:rPr>
              <a:t>Reminder to man and boys of their RH responsibilities to women and girls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6792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/>
          </a:p>
          <a:p>
            <a:pPr algn="ctr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THROUGH EMPOWERING A GIRL CHILD </a:t>
            </a:r>
          </a:p>
          <a:p>
            <a:pPr algn="ctr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YOU EMPOWER THE WHOLE NATIONS.</a:t>
            </a:r>
          </a:p>
          <a:p>
            <a:pPr algn="ctr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AND THEREFORE MAKES THE WORLD A BETTER PLACE.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4232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endParaRPr lang="en-GB" dirty="0" smtClean="0"/>
          </a:p>
          <a:p>
            <a:pPr algn="ctr"/>
            <a:endParaRPr lang="en-GB" dirty="0" smtClean="0"/>
          </a:p>
          <a:p>
            <a:pPr algn="ctr"/>
            <a:endParaRPr lang="en-GB" dirty="0" smtClean="0"/>
          </a:p>
          <a:p>
            <a:pPr algn="ctr">
              <a:buNone/>
            </a:pPr>
            <a:r>
              <a:rPr lang="en-GB" sz="6000" dirty="0" smtClean="0">
                <a:latin typeface="Times New Roman" pitchFamily="18" charset="0"/>
                <a:cs typeface="Times New Roman" pitchFamily="18" charset="0"/>
              </a:rPr>
              <a:t>THANK</a:t>
            </a:r>
            <a:r>
              <a:rPr lang="en-GB" sz="6000" dirty="0" smtClean="0">
                <a:latin typeface="Amienne" pitchFamily="82" charset="0"/>
              </a:rPr>
              <a:t> </a:t>
            </a:r>
            <a:r>
              <a:rPr lang="en-GB" sz="6000" dirty="0" smtClean="0">
                <a:latin typeface="Times New Roman" pitchFamily="18" charset="0"/>
                <a:cs typeface="Times New Roman" pitchFamily="18" charset="0"/>
              </a:rPr>
              <a:t>YOU</a:t>
            </a:r>
            <a:endParaRPr lang="en-GB" sz="6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74042"/>
          </a:xfrm>
        </p:spPr>
        <p:txBody>
          <a:bodyPr>
            <a:normAutofit fontScale="90000"/>
          </a:bodyPr>
          <a:lstStyle/>
          <a:p>
            <a:pPr algn="l"/>
            <a:r>
              <a:rPr lang="en-GB" b="1" dirty="0" smtClean="0">
                <a:solidFill>
                  <a:srgbClr val="FF0000"/>
                </a:solidFill>
              </a:rPr>
              <a:t>                                                   </a:t>
            </a:r>
            <a:endParaRPr lang="en-GB" b="1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36712"/>
            <a:ext cx="8229600" cy="5289451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§"/>
            </a:pPr>
            <a:endParaRPr lang="en-GB" dirty="0" smtClean="0"/>
          </a:p>
          <a:p>
            <a:pPr algn="just">
              <a:lnSpc>
                <a:spcPct val="90000"/>
              </a:lnSpc>
              <a:buNone/>
            </a:pPr>
            <a:r>
              <a:rPr lang="en-US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WHAT IS REPRODUCTIVE HEALTH</a:t>
            </a:r>
            <a:r>
              <a:rPr lang="en-US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en-US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90000"/>
              </a:lnSpc>
              <a:buNone/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state of complete physical, mental, and social well being, and not merely the absence of disease or disorder of the reproductive process.</a:t>
            </a:r>
          </a:p>
          <a:p>
            <a:pPr marL="0" indent="0">
              <a:buNone/>
            </a:pPr>
            <a:endParaRPr lang="en-GB" dirty="0" smtClean="0"/>
          </a:p>
          <a:p>
            <a:endParaRPr lang="en-GB" dirty="0" smtClean="0"/>
          </a:p>
          <a:p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pPr algn="l"/>
            <a:r>
              <a:rPr lang="en-GB" b="1" dirty="0" smtClean="0">
                <a:solidFill>
                  <a:srgbClr val="FF0000"/>
                </a:solidFill>
              </a:rPr>
              <a:t>                               </a:t>
            </a:r>
            <a:endParaRPr lang="en-GB" b="1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24744"/>
            <a:ext cx="7787208" cy="5544616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Concept of reproductive health – </a:t>
            </a:r>
          </a:p>
          <a:p>
            <a:pPr algn="just">
              <a:buFont typeface="Wingdings" pitchFamily="2" charset="2"/>
              <a:buChar char="v"/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Relatively new. </a:t>
            </a:r>
          </a:p>
          <a:p>
            <a:pPr algn="just">
              <a:buFont typeface="Wingdings" pitchFamily="2" charset="2"/>
              <a:buChar char="v"/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Emerged following ICPD Cairo Egypt, 1994.</a:t>
            </a:r>
          </a:p>
          <a:p>
            <a:pPr algn="just">
              <a:lnSpc>
                <a:spcPct val="120000"/>
              </a:lnSpc>
              <a:buClr>
                <a:schemeClr val="tx1"/>
              </a:buClr>
              <a:buFont typeface="Wingdings" pitchFamily="2" charset="2"/>
              <a:buChar char="v"/>
            </a:pPr>
            <a:r>
              <a:rPr lang="en-US" dirty="0" smtClean="0">
                <a:latin typeface="Times New Roman" pitchFamily="18" charset="0"/>
              </a:rPr>
              <a:t>Tracks </a:t>
            </a:r>
            <a:r>
              <a:rPr lang="en-US" dirty="0">
                <a:latin typeface="Times New Roman" pitchFamily="18" charset="0"/>
              </a:rPr>
              <a:t>the individual from the womb to the tomb (cradle to the grave</a:t>
            </a:r>
            <a:r>
              <a:rPr lang="en-US" dirty="0" smtClean="0">
                <a:latin typeface="Times New Roman" pitchFamily="18" charset="0"/>
              </a:rPr>
              <a:t>)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792088"/>
          </a:xfrm>
        </p:spPr>
        <p:txBody>
          <a:bodyPr>
            <a:normAutofit/>
          </a:bodyPr>
          <a:lstStyle/>
          <a:p>
            <a:pPr algn="l"/>
            <a:r>
              <a:rPr lang="en-GB" b="1" dirty="0" smtClean="0">
                <a:solidFill>
                  <a:srgbClr val="FF0000"/>
                </a:solidFill>
              </a:rPr>
              <a:t>COMPONENTS OF RH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36712"/>
            <a:ext cx="8229600" cy="5289451"/>
          </a:xfrm>
        </p:spPr>
        <p:txBody>
          <a:bodyPr>
            <a:normAutofit fontScale="92500" lnSpcReduction="10000"/>
          </a:bodyPr>
          <a:lstStyle/>
          <a:p>
            <a:pPr algn="just">
              <a:buClr>
                <a:schemeClr val="tx1"/>
              </a:buClr>
              <a:buFont typeface="Wingdings" pitchFamily="2" charset="2"/>
              <a:buChar char="v"/>
            </a:pP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Clr>
                <a:schemeClr val="tx1"/>
              </a:buClr>
              <a:buFont typeface="Wingdings" pitchFamily="2" charset="2"/>
              <a:buChar char="v"/>
            </a:pP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buClr>
                <a:schemeClr val="tx1"/>
              </a:buClr>
              <a:buFont typeface="Wingdings" pitchFamily="2" charset="2"/>
              <a:buChar char="v"/>
            </a:pP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Clr>
                <a:schemeClr val="tx1"/>
              </a:buClr>
              <a:buFont typeface="Wingdings" pitchFamily="2" charset="2"/>
              <a:buChar char="v"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Safe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motherhood – pre-pregnancy care; Antenatal care; Essential obstetrics care; Safe delivery; Postnatal care; Prenatal care; Neonatal care; And breast feeding.</a:t>
            </a:r>
          </a:p>
          <a:p>
            <a:pPr algn="just">
              <a:buFont typeface="Wingdings" pitchFamily="2" charset="2"/>
              <a:buChar char="v"/>
            </a:pPr>
            <a:r>
              <a:rPr lang="ig-NG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ig-NG" dirty="0">
                <a:latin typeface="Times New Roman" pitchFamily="18" charset="0"/>
                <a:cs typeface="Times New Roman" pitchFamily="18" charset="0"/>
              </a:rPr>
              <a:t>Family planning</a:t>
            </a:r>
          </a:p>
          <a:p>
            <a:pPr algn="just">
              <a:buFont typeface="Wingdings" pitchFamily="2" charset="2"/>
              <a:buChar char="v"/>
            </a:pPr>
            <a:r>
              <a:rPr lang="ig-NG" dirty="0">
                <a:latin typeface="Times New Roman" pitchFamily="18" charset="0"/>
                <a:cs typeface="Times New Roman" pitchFamily="18" charset="0"/>
              </a:rPr>
              <a:t>  Infertility — prevention and management.</a:t>
            </a:r>
          </a:p>
          <a:p>
            <a:pPr algn="just">
              <a:buFont typeface="Wingdings" pitchFamily="2" charset="2"/>
              <a:buChar char="v"/>
            </a:pPr>
            <a:r>
              <a:rPr lang="ig-NG" dirty="0">
                <a:latin typeface="Times New Roman" pitchFamily="18" charset="0"/>
                <a:cs typeface="Times New Roman" pitchFamily="18" charset="0"/>
              </a:rPr>
              <a:t>  Infant and child survival, growth and development</a:t>
            </a:r>
            <a:r>
              <a:rPr lang="ig-NG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Picture 2" descr="E:\Dr ippf_ar06_spr8.jpg"/>
          <p:cNvPicPr>
            <a:picLocks noChangeAspect="1" noChangeArrowheads="1"/>
          </p:cNvPicPr>
          <p:nvPr/>
        </p:nvPicPr>
        <p:blipFill>
          <a:blip r:embed="rId2"/>
          <a:srcRect l="4779" t="14416" r="35662" b="33576"/>
          <a:stretch>
            <a:fillRect/>
          </a:stretch>
        </p:blipFill>
        <p:spPr bwMode="auto">
          <a:xfrm>
            <a:off x="5429256" y="357166"/>
            <a:ext cx="3000396" cy="211139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822427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just">
              <a:buFont typeface="Wingdings" pitchFamily="2" charset="2"/>
              <a:buChar char="v"/>
            </a:pPr>
            <a:r>
              <a:rPr lang="ig-NG" dirty="0">
                <a:latin typeface="Times New Roman" pitchFamily="18" charset="0"/>
                <a:cs typeface="Times New Roman" pitchFamily="18" charset="0"/>
              </a:rPr>
              <a:t>Prevention and management of STIs &amp; HIV/AIDS.</a:t>
            </a:r>
          </a:p>
          <a:p>
            <a:pPr algn="just">
              <a:buFont typeface="Wingdings" pitchFamily="2" charset="2"/>
              <a:buChar char="v"/>
            </a:pPr>
            <a:r>
              <a:rPr lang="ig-NG" dirty="0">
                <a:latin typeface="Times New Roman" pitchFamily="18" charset="0"/>
                <a:cs typeface="Times New Roman" pitchFamily="18" charset="0"/>
              </a:rPr>
              <a:t>  Abortion — including the prevention and management of unsafe abortion</a:t>
            </a:r>
            <a:r>
              <a:rPr lang="ig-NG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Wingdings" pitchFamily="2" charset="2"/>
              <a:buChar char="v"/>
            </a:pPr>
            <a:r>
              <a:rPr lang="ig-NG" dirty="0">
                <a:latin typeface="Times New Roman" pitchFamily="18" charset="0"/>
                <a:cs typeface="Times New Roman" pitchFamily="18" charset="0"/>
              </a:rPr>
              <a:t>Management of Reproductive tract malignancies, and other non- infectious conditions of the reproductive system such as genital fistula, cervical cancers and complications of female genital mutilation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3894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endParaRPr lang="en-GB" b="1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877272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endParaRPr lang="ig-NG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Wingdings" pitchFamily="2" charset="2"/>
              <a:buChar char="v"/>
            </a:pPr>
            <a:r>
              <a:rPr lang="ig-NG" dirty="0">
                <a:latin typeface="Times New Roman" pitchFamily="18" charset="0"/>
                <a:cs typeface="Times New Roman" pitchFamily="18" charset="0"/>
              </a:rPr>
              <a:t>  Adolescent reproductive health and sexuality.</a:t>
            </a:r>
          </a:p>
          <a:p>
            <a:pPr algn="just">
              <a:buFont typeface="Wingdings" pitchFamily="2" charset="2"/>
              <a:buChar char="v"/>
            </a:pPr>
            <a:r>
              <a:rPr lang="ig-NG" dirty="0">
                <a:latin typeface="Times New Roman" pitchFamily="18" charset="0"/>
                <a:cs typeface="Times New Roman" pitchFamily="18" charset="0"/>
              </a:rPr>
              <a:t>  Human sexuality.</a:t>
            </a:r>
          </a:p>
          <a:p>
            <a:pPr algn="just">
              <a:buFont typeface="Wingdings" pitchFamily="2" charset="2"/>
              <a:buChar char="v"/>
            </a:pPr>
            <a:r>
              <a:rPr lang="ig-NG" dirty="0">
                <a:latin typeface="Times New Roman" pitchFamily="18" charset="0"/>
                <a:cs typeface="Times New Roman" pitchFamily="18" charset="0"/>
              </a:rPr>
              <a:t>  Traditional practices harmful to women</a:t>
            </a:r>
          </a:p>
          <a:p>
            <a:pPr algn="just">
              <a:buFont typeface="Wingdings" pitchFamily="2" charset="2"/>
              <a:buChar char="v"/>
            </a:pPr>
            <a:r>
              <a:rPr lang="ig-NG" dirty="0">
                <a:latin typeface="Times New Roman" pitchFamily="18" charset="0"/>
                <a:cs typeface="Times New Roman" pitchFamily="18" charset="0"/>
              </a:rPr>
              <a:t>  Gender discrimination — gender inequity and inequality.</a:t>
            </a:r>
          </a:p>
          <a:p>
            <a:pPr algn="just">
              <a:buFont typeface="Wingdings" pitchFamily="2" charset="2"/>
              <a:buChar char="v"/>
            </a:pPr>
            <a:r>
              <a:rPr lang="ig-NG" dirty="0">
                <a:latin typeface="Times New Roman" pitchFamily="18" charset="0"/>
                <a:cs typeface="Times New Roman" pitchFamily="18" charset="0"/>
              </a:rPr>
              <a:t>  Reproductive health problem</a:t>
            </a:r>
            <a:r>
              <a:rPr lang="yo-NG" dirty="0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ig-NG" dirty="0">
                <a:latin typeface="Times New Roman" pitchFamily="18" charset="0"/>
                <a:cs typeface="Times New Roman" pitchFamily="18" charset="0"/>
              </a:rPr>
              <a:t> associated with menopause &amp;   andropause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7"/>
            <a:ext cx="8229600" cy="850106"/>
          </a:xfrm>
        </p:spPr>
        <p:txBody>
          <a:bodyPr>
            <a:normAutofit/>
          </a:bodyPr>
          <a:lstStyle/>
          <a:p>
            <a:r>
              <a:rPr lang="en-GB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IPPF CHARTER ON </a:t>
            </a:r>
            <a:r>
              <a:rPr lang="en-GB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SRR</a:t>
            </a:r>
            <a:r>
              <a:rPr lang="en-GB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GB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857403"/>
          </a:xfrm>
        </p:spPr>
        <p:txBody>
          <a:bodyPr>
            <a:normAutofit/>
          </a:bodyPr>
          <a:lstStyle/>
          <a:p>
            <a:pPr algn="just"/>
            <a:endParaRPr lang="en-US" b="1" dirty="0" smtClean="0">
              <a:latin typeface="Calibri" pitchFamily="34" charset="0"/>
            </a:endParaRPr>
          </a:p>
          <a:p>
            <a:pPr algn="just"/>
            <a:r>
              <a:rPr lang="ig-NG" b="1" dirty="0" smtClean="0">
                <a:latin typeface="Times New Roman" pitchFamily="18" charset="0"/>
                <a:cs typeface="Times New Roman" pitchFamily="18" charset="0"/>
              </a:rPr>
              <a:t>The </a:t>
            </a:r>
            <a:r>
              <a:rPr lang="ig-NG" b="1" dirty="0">
                <a:latin typeface="Times New Roman" pitchFamily="18" charset="0"/>
                <a:cs typeface="Times New Roman" pitchFamily="18" charset="0"/>
              </a:rPr>
              <a:t>right to Life.</a:t>
            </a:r>
          </a:p>
          <a:p>
            <a:pPr algn="just"/>
            <a:r>
              <a:rPr lang="ig-NG" b="1" dirty="0">
                <a:latin typeface="Times New Roman" pitchFamily="18" charset="0"/>
                <a:cs typeface="Times New Roman" pitchFamily="18" charset="0"/>
              </a:rPr>
              <a:t>The right to liberty and </a:t>
            </a:r>
            <a:r>
              <a:rPr lang="en-GB" b="1" dirty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ig-NG" b="1" dirty="0">
                <a:latin typeface="Times New Roman" pitchFamily="18" charset="0"/>
                <a:cs typeface="Times New Roman" pitchFamily="18" charset="0"/>
              </a:rPr>
              <a:t>security of the person.</a:t>
            </a:r>
          </a:p>
          <a:p>
            <a:pPr algn="just"/>
            <a:r>
              <a:rPr lang="ig-NG" b="1" dirty="0">
                <a:latin typeface="Times New Roman" pitchFamily="18" charset="0"/>
                <a:cs typeface="Times New Roman" pitchFamily="18" charset="0"/>
              </a:rPr>
              <a:t>The </a:t>
            </a:r>
            <a:r>
              <a:rPr lang="ig-NG" sz="3500" b="1" dirty="0">
                <a:latin typeface="Times New Roman" pitchFamily="18" charset="0"/>
                <a:cs typeface="Times New Roman" pitchFamily="18" charset="0"/>
              </a:rPr>
              <a:t>right </a:t>
            </a:r>
            <a:r>
              <a:rPr lang="ig-NG" b="1" dirty="0">
                <a:latin typeface="Times New Roman" pitchFamily="18" charset="0"/>
                <a:cs typeface="Times New Roman" pitchFamily="18" charset="0"/>
              </a:rPr>
              <a:t>to equality and to be </a:t>
            </a:r>
            <a:r>
              <a:rPr lang="en-GB" b="1" dirty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ig-NG" b="1" dirty="0">
                <a:latin typeface="Times New Roman" pitchFamily="18" charset="0"/>
                <a:cs typeface="Times New Roman" pitchFamily="18" charset="0"/>
              </a:rPr>
              <a:t>free from all forms of </a:t>
            </a:r>
            <a:r>
              <a:rPr lang="en-GB" b="1" dirty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ig-NG" b="1" dirty="0">
                <a:latin typeface="Times New Roman" pitchFamily="18" charset="0"/>
                <a:cs typeface="Times New Roman" pitchFamily="18" charset="0"/>
              </a:rPr>
              <a:t>discrimination.</a:t>
            </a:r>
          </a:p>
          <a:p>
            <a:pPr algn="just"/>
            <a:r>
              <a:rPr lang="ig-NG" b="1" dirty="0">
                <a:latin typeface="Times New Roman" pitchFamily="18" charset="0"/>
                <a:cs typeface="Times New Roman" pitchFamily="18" charset="0"/>
              </a:rPr>
              <a:t>The right to privacy.</a:t>
            </a:r>
          </a:p>
          <a:p>
            <a:pPr algn="just"/>
            <a:r>
              <a:rPr lang="ig-NG" b="1" dirty="0">
                <a:latin typeface="Times New Roman" pitchFamily="18" charset="0"/>
                <a:cs typeface="Times New Roman" pitchFamily="18" charset="0"/>
              </a:rPr>
              <a:t>Right to freedom of thought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algn="just"/>
            <a:r>
              <a:rPr lang="ig-NG" dirty="0">
                <a:latin typeface="Times New Roman" pitchFamily="18" charset="0"/>
                <a:cs typeface="Times New Roman" pitchFamily="18" charset="0"/>
              </a:rPr>
              <a:t>Right to information and education.</a:t>
            </a:r>
          </a:p>
          <a:p>
            <a:pPr algn="just"/>
            <a:r>
              <a:rPr lang="ig-NG" dirty="0">
                <a:latin typeface="Times New Roman" pitchFamily="18" charset="0"/>
                <a:cs typeface="Times New Roman" pitchFamily="18" charset="0"/>
              </a:rPr>
              <a:t>Right to choose whether or not to marry and to found and plan a family.</a:t>
            </a:r>
          </a:p>
          <a:p>
            <a:pPr algn="just"/>
            <a:r>
              <a:rPr lang="ig-NG" dirty="0">
                <a:latin typeface="Times New Roman" pitchFamily="18" charset="0"/>
                <a:cs typeface="Times New Roman" pitchFamily="18" charset="0"/>
              </a:rPr>
              <a:t>Right to decide whether and when to have children.</a:t>
            </a:r>
          </a:p>
          <a:p>
            <a:pPr algn="just"/>
            <a:r>
              <a:rPr lang="ig-NG" dirty="0">
                <a:latin typeface="Times New Roman" pitchFamily="18" charset="0"/>
                <a:cs typeface="Times New Roman" pitchFamily="18" charset="0"/>
              </a:rPr>
              <a:t>Right to healthcare and protection.</a:t>
            </a:r>
          </a:p>
          <a:p>
            <a:pPr algn="just"/>
            <a:r>
              <a:rPr lang="ig-NG" dirty="0">
                <a:latin typeface="Times New Roman" pitchFamily="18" charset="0"/>
                <a:cs typeface="Times New Roman" pitchFamily="18" charset="0"/>
              </a:rPr>
              <a:t>Right to benefits of scientific progress.</a:t>
            </a:r>
          </a:p>
          <a:p>
            <a:pPr algn="just"/>
            <a:r>
              <a:rPr lang="ig-NG" dirty="0">
                <a:latin typeface="Times New Roman" pitchFamily="18" charset="0"/>
                <a:cs typeface="Times New Roman" pitchFamily="18" charset="0"/>
              </a:rPr>
              <a:t>Right to freedom of assembly and political participation</a:t>
            </a:r>
          </a:p>
          <a:p>
            <a:pPr algn="just"/>
            <a:r>
              <a:rPr lang="ig-NG" dirty="0">
                <a:latin typeface="Times New Roman" pitchFamily="18" charset="0"/>
                <a:cs typeface="Times New Roman" pitchFamily="18" charset="0"/>
              </a:rPr>
              <a:t>Right to be free from torture and ill treatment</a:t>
            </a:r>
          </a:p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1879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74042"/>
          </a:xfrm>
        </p:spPr>
        <p:txBody>
          <a:bodyPr>
            <a:normAutofit fontScale="90000"/>
          </a:bodyPr>
          <a:lstStyle/>
          <a:p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620688"/>
            <a:ext cx="7931224" cy="6408712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endParaRPr lang="en-US" b="1" dirty="0" smtClean="0">
              <a:latin typeface="Times New Roman" pitchFamily="18" charset="0"/>
            </a:endParaRPr>
          </a:p>
          <a:p>
            <a:pPr marL="0" indent="0" algn="just">
              <a:buNone/>
            </a:pPr>
            <a:endParaRPr lang="en-US" b="1" dirty="0">
              <a:latin typeface="Times New Roman" pitchFamily="18" charset="0"/>
            </a:endParaRPr>
          </a:p>
          <a:p>
            <a:pPr marL="0" indent="0" algn="just">
              <a:buNone/>
            </a:pPr>
            <a:endParaRPr lang="en-US" b="1" dirty="0" smtClean="0">
              <a:latin typeface="Times New Roman" pitchFamily="18" charset="0"/>
            </a:endParaRPr>
          </a:p>
          <a:p>
            <a:pPr marL="0" indent="0" algn="just">
              <a:buNone/>
            </a:pPr>
            <a:endParaRPr lang="en-US" b="1" dirty="0">
              <a:latin typeface="Times New Roman" pitchFamily="18" charset="0"/>
            </a:endParaRPr>
          </a:p>
          <a:p>
            <a:pPr marL="0" indent="0" algn="just">
              <a:buNone/>
            </a:pPr>
            <a:r>
              <a:rPr lang="en-US" b="1" dirty="0" smtClean="0">
                <a:latin typeface="Times New Roman" pitchFamily="18" charset="0"/>
              </a:rPr>
              <a:t>AREAS </a:t>
            </a:r>
            <a:r>
              <a:rPr lang="en-US" b="1" dirty="0">
                <a:latin typeface="Times New Roman" pitchFamily="18" charset="0"/>
              </a:rPr>
              <a:t>OF SEXUAL AND REPRODUCTIVE RIGHTS ABUSE OF WOMEN IN </a:t>
            </a:r>
            <a:r>
              <a:rPr lang="en-US" b="1" dirty="0" smtClean="0">
                <a:latin typeface="Times New Roman" pitchFamily="18" charset="0"/>
              </a:rPr>
              <a:t>NIGERIA</a:t>
            </a:r>
          </a:p>
          <a:p>
            <a:pPr marL="0" indent="0" algn="just"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9118</TotalTime>
  <Words>506</Words>
  <Application>Microsoft Office PowerPoint</Application>
  <PresentationFormat>On-screen Show (4:3)</PresentationFormat>
  <Paragraphs>88</Paragraphs>
  <Slides>17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Office Theme</vt:lpstr>
      <vt:lpstr>REPRODUCTIVE/MATERNAL HEALTH AND ITS IMPORTANCE IN IMPROVING MATERNAL  AND CHILD MORTALITY STATISTICS IN NIGERIA</vt:lpstr>
      <vt:lpstr>                                                   </vt:lpstr>
      <vt:lpstr>                               </vt:lpstr>
      <vt:lpstr>COMPONENTS OF RH</vt:lpstr>
      <vt:lpstr>PowerPoint Presentation</vt:lpstr>
      <vt:lpstr>PowerPoint Presentation</vt:lpstr>
      <vt:lpstr>IPPF CHARTER ON SRR.</vt:lpstr>
      <vt:lpstr>PowerPoint Presentation</vt:lpstr>
      <vt:lpstr>PowerPoint Presentation</vt:lpstr>
      <vt:lpstr>PowerPoint Presentation</vt:lpstr>
      <vt:lpstr>PowerPoint Presentation</vt:lpstr>
      <vt:lpstr>TRADITIONAL HARMFUL PRACTICES AGAINST WOMEN</vt:lpstr>
      <vt:lpstr>RECOMMENDED MEASURES TO PROMOTE WSRR IN NIGERIA</vt:lpstr>
      <vt:lpstr>PowerPoint Presentation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OVARIAN HYPERSTIMULATION SYNDROMME (OHSS)</dc:title>
  <dc:creator>Newton</dc:creator>
  <cp:lastModifiedBy>Newton</cp:lastModifiedBy>
  <cp:revision>88</cp:revision>
  <dcterms:created xsi:type="dcterms:W3CDTF">2012-06-26T22:56:33Z</dcterms:created>
  <dcterms:modified xsi:type="dcterms:W3CDTF">2017-04-27T10:18:45Z</dcterms:modified>
</cp:coreProperties>
</file>