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26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6258085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1524800" y="672605"/>
            <a:ext cx="1081625" cy="1124949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1" name="Shape 11"/>
          <p:cNvSpPr/>
          <p:nvPr/>
        </p:nvSpPr>
        <p:spPr>
          <a:xfrm rot="10800000">
            <a:off x="6537562" y="3342925"/>
            <a:ext cx="1081625" cy="1124950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/>
            <a:headEnd type="none" w="med" len="med"/>
            <a:tailEnd type="none" w="med" len="med"/>
          </a:ln>
        </p:spPr>
      </p:sp>
      <p:cxnSp>
        <p:nvCxnSpPr>
          <p:cNvPr id="12" name="Shape 12"/>
          <p:cNvCxnSpPr/>
          <p:nvPr/>
        </p:nvCxnSpPr>
        <p:spPr>
          <a:xfrm>
            <a:off x="4359601" y="2817463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680301" y="1188925"/>
            <a:ext cx="5783400" cy="14573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000"/>
            </a:lvl1pPr>
            <a:lvl2pPr lvl="1" algn="ctr">
              <a:spcBef>
                <a:spcPts val="0"/>
              </a:spcBef>
              <a:buSzPct val="100000"/>
              <a:defRPr sz="4000"/>
            </a:lvl2pPr>
            <a:lvl3pPr lvl="2" algn="ctr">
              <a:spcBef>
                <a:spcPts val="0"/>
              </a:spcBef>
              <a:buSzPct val="100000"/>
              <a:defRPr sz="4000"/>
            </a:lvl3pPr>
            <a:lvl4pPr lvl="3" algn="ctr">
              <a:spcBef>
                <a:spcPts val="0"/>
              </a:spcBef>
              <a:buSzPct val="100000"/>
              <a:defRPr sz="4000"/>
            </a:lvl4pPr>
            <a:lvl5pPr lvl="4" algn="ctr">
              <a:spcBef>
                <a:spcPts val="0"/>
              </a:spcBef>
              <a:buSzPct val="100000"/>
              <a:defRPr sz="4000"/>
            </a:lvl5pPr>
            <a:lvl6pPr lvl="5" algn="ctr">
              <a:spcBef>
                <a:spcPts val="0"/>
              </a:spcBef>
              <a:buSzPct val="100000"/>
              <a:defRPr sz="4000"/>
            </a:lvl6pPr>
            <a:lvl7pPr lvl="6" algn="ctr">
              <a:spcBef>
                <a:spcPts val="0"/>
              </a:spcBef>
              <a:buSzPct val="100000"/>
              <a:defRPr sz="4000"/>
            </a:lvl7pPr>
            <a:lvl8pPr lvl="7" algn="ctr">
              <a:spcBef>
                <a:spcPts val="0"/>
              </a:spcBef>
              <a:buSzPct val="100000"/>
              <a:defRPr sz="4000"/>
            </a:lvl8pPr>
            <a:lvl9pPr lvl="8" algn="ctr">
              <a:spcBef>
                <a:spcPts val="0"/>
              </a:spcBef>
              <a:buSzPct val="100000"/>
              <a:defRPr sz="4000"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680301" y="3049450"/>
            <a:ext cx="5783400" cy="909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hape 17"/>
          <p:cNvCxnSpPr/>
          <p:nvPr/>
        </p:nvCxnSpPr>
        <p:spPr>
          <a:xfrm>
            <a:off x="4359601" y="2817463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hape 21"/>
          <p:cNvCxnSpPr/>
          <p:nvPr/>
        </p:nvCxnSpPr>
        <p:spPr>
          <a:xfrm>
            <a:off x="492562" y="1260283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hape 26"/>
          <p:cNvCxnSpPr/>
          <p:nvPr/>
        </p:nvCxnSpPr>
        <p:spPr>
          <a:xfrm>
            <a:off x="492562" y="1260283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hape 35"/>
          <p:cNvCxnSpPr/>
          <p:nvPr/>
        </p:nvCxnSpPr>
        <p:spPr>
          <a:xfrm>
            <a:off x="489218" y="1412276"/>
            <a:ext cx="3315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44" name="Shape 44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3800"/>
            </a:lvl1pPr>
            <a:lvl2pPr lvl="1" algn="ctr">
              <a:spcBef>
                <a:spcPts val="0"/>
              </a:spcBef>
              <a:buSzPct val="100000"/>
              <a:defRPr sz="3800"/>
            </a:lvl2pPr>
            <a:lvl3pPr lvl="2" algn="ctr">
              <a:spcBef>
                <a:spcPts val="0"/>
              </a:spcBef>
              <a:buSzPct val="100000"/>
              <a:defRPr sz="3800"/>
            </a:lvl3pPr>
            <a:lvl4pPr lvl="3" algn="ctr">
              <a:spcBef>
                <a:spcPts val="0"/>
              </a:spcBef>
              <a:buSzPct val="100000"/>
              <a:defRPr sz="3800"/>
            </a:lvl4pPr>
            <a:lvl5pPr lvl="4" algn="ctr">
              <a:spcBef>
                <a:spcPts val="0"/>
              </a:spcBef>
              <a:buSzPct val="100000"/>
              <a:defRPr sz="3800"/>
            </a:lvl5pPr>
            <a:lvl6pPr lvl="5" algn="ctr">
              <a:spcBef>
                <a:spcPts val="0"/>
              </a:spcBef>
              <a:buSzPct val="100000"/>
              <a:defRPr sz="3800"/>
            </a:lvl6pPr>
            <a:lvl7pPr lvl="6" algn="ctr">
              <a:spcBef>
                <a:spcPts val="0"/>
              </a:spcBef>
              <a:buSzPct val="100000"/>
              <a:defRPr sz="3800"/>
            </a:lvl7pPr>
            <a:lvl8pPr lvl="7" algn="ctr">
              <a:spcBef>
                <a:spcPts val="0"/>
              </a:spcBef>
              <a:buSzPct val="100000"/>
              <a:defRPr sz="3800"/>
            </a:lvl8pPr>
            <a:lvl9pPr lvl="8" algn="ctr">
              <a:spcBef>
                <a:spcPts val="0"/>
              </a:spcBef>
              <a:buSzPct val="100000"/>
              <a:defRPr sz="38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ubTitle" idx="1"/>
          </p:nvPr>
        </p:nvSpPr>
        <p:spPr>
          <a:xfrm>
            <a:off x="265500" y="2769000"/>
            <a:ext cx="4045200" cy="1345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Roboto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GB"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lang="en-GB" sz="1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Pansnigeriaseo@gmail.com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ctrTitle"/>
          </p:nvPr>
        </p:nvSpPr>
        <p:spPr>
          <a:xfrm>
            <a:off x="1680300" y="1188925"/>
            <a:ext cx="5783400" cy="14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GB"/>
              <a:t>IPSF/PANS STUDENT EXCHANGE PROGRAM </a:t>
            </a:r>
          </a:p>
        </p:txBody>
      </p:sp>
      <p:sp>
        <p:nvSpPr>
          <p:cNvPr id="114" name="Shape 114"/>
          <p:cNvSpPr txBox="1">
            <a:spLocks noGrp="1"/>
          </p:cNvSpPr>
          <p:nvPr>
            <p:ph type="subTitle" idx="1"/>
          </p:nvPr>
        </p:nvSpPr>
        <p:spPr>
          <a:xfrm>
            <a:off x="1680300" y="3049450"/>
            <a:ext cx="5783400" cy="90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GB"/>
              <a:t>How The Industry Can Help </a:t>
            </a:r>
          </a:p>
        </p:txBody>
      </p:sp>
      <p:sp>
        <p:nvSpPr>
          <p:cNvPr id="115" name="Shape 115"/>
          <p:cNvSpPr txBox="1"/>
          <p:nvPr/>
        </p:nvSpPr>
        <p:spPr>
          <a:xfrm>
            <a:off x="480750" y="1764950"/>
            <a:ext cx="8222100" cy="90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ctr" rtl="0">
              <a:spcBef>
                <a:spcPts val="0"/>
              </a:spcBef>
              <a:buNone/>
            </a:pPr>
            <a:endParaRPr sz="4800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Shape 69"/>
          <p:cNvPicPr preferRelativeResize="0"/>
          <p:nvPr/>
        </p:nvPicPr>
        <p:blipFill rotWithShape="1">
          <a:blip r:embed="rId3">
            <a:alphaModFix/>
          </a:blip>
          <a:srcRect t="18664" b="22808"/>
          <a:stretch/>
        </p:blipFill>
        <p:spPr>
          <a:xfrm>
            <a:off x="1944521" y="156425"/>
            <a:ext cx="4700775" cy="4830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IPSF AND FIP</a:t>
            </a:r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-GB"/>
              <a:t>IPSF means International Pharmaceutical Students Federation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Founded in 1949. Hosted and supported by FIP - International Pharmaceutical Federation in The Hague, the Netherlands.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Represents over 350,000 pharmacy students and fresh pharmacists from over 84 countries worldwide.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Focuses mainly on the areas of Public Health, Pharmacy Education and Professional Development </a:t>
            </a:r>
          </a:p>
          <a:p>
            <a:pPr marL="457200" lvl="0" indent="-228600">
              <a:spcBef>
                <a:spcPts val="0"/>
              </a:spcBef>
            </a:pPr>
            <a:r>
              <a:rPr lang="en-GB"/>
              <a:t>Website - www.ipsf.org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IPSF AND RELATIONS </a:t>
            </a:r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-GB"/>
              <a:t>Holds official relationship with WHO - World Health Organisation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Operational Relationship with UNESCO - United Nations Educational, Scientific and Cultural Organisation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Roster Consultative Status with UN ECOSOC - Economic and Social Council of the United States </a:t>
            </a:r>
          </a:p>
          <a:p>
            <a:pPr marL="457200" lvl="0" indent="-228600">
              <a:spcBef>
                <a:spcPts val="0"/>
              </a:spcBef>
            </a:pPr>
            <a:r>
              <a:rPr lang="en-GB"/>
              <a:t>FIP - International Pharmaceutical Federation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The SEP - STUDENT EXCHANGE PROGRAM 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-GB"/>
              <a:t>Website - sep.ipsf.org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SEP is IPSF’s largest project, offering professional pharmacy internship/stewardship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It gives undergraduate students the opportunity of experiencing pharmacy in other countries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SEP runs throughout the year, majorly May - September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Duration ranges from 40 - 60 hours over a span of 2 weeks to 2 months </a:t>
            </a:r>
          </a:p>
          <a:p>
            <a:pPr marL="457200" lvl="0" indent="-228600">
              <a:spcBef>
                <a:spcPts val="0"/>
              </a:spcBef>
            </a:pPr>
            <a:r>
              <a:rPr lang="en-GB"/>
              <a:t>Host sites may be hospital pharmacys, community pharmacys, drug research centres and (popularly requested) pharmaceutical industries.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HOW SEP HELPS PHARMACY STUDENTS 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-GB"/>
              <a:t>The Student Exchange Program helps build confidence in compounding and preparing skills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Helps in the observation of the practicality of GMP and GLP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Helps in the quantitative and qualitative assurance of the quality of future Pharmaceutical products.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Helps build international relations with other pharmacy students. 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SEP AND THE INDUSTRY </a:t>
            </a:r>
          </a:p>
        </p:txBody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-GB"/>
              <a:t>Based on observations, the industrial aspects of pharmacy is of great interest in Nigeria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Nigeria has a sizeable number of industries, especially in Lagos.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The Industry can help promote practical pharmacy education by accepting applicants for the SEP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Although it is an internship, no payment is needed.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This helps promote brands out of the country, improving sales and recognition internationally. 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623400" y="579770"/>
            <a:ext cx="8520600" cy="572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CONCLUSION </a:t>
            </a:r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-GB"/>
              <a:t>The future is now. Pharmacy will only move forward if we work with the past and future.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GB"/>
              <a:t>I am the IPSF/PANS Student Exchange Officer </a:t>
            </a:r>
          </a:p>
          <a:p>
            <a:pPr marL="457200" lvl="0" indent="-228600">
              <a:spcBef>
                <a:spcPts val="0"/>
              </a:spcBef>
            </a:pPr>
            <a:r>
              <a:rPr lang="en-GB" u="sng">
                <a:solidFill>
                  <a:schemeClr val="hlink"/>
                </a:solidFill>
                <a:hlinkClick r:id="rId3"/>
              </a:rPr>
              <a:t>Pansnigeriaseo@gmail.com</a:t>
            </a:r>
            <a:r>
              <a:rPr lang="en-GB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Thank You!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346</Words>
  <Application>Microsoft Office PowerPoint</Application>
  <PresentationFormat>On-screen Show (16:9)</PresentationFormat>
  <Paragraphs>36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marina</vt:lpstr>
      <vt:lpstr>IPSF/PANS STUDENT EXCHANGE PROGRAM </vt:lpstr>
      <vt:lpstr>PowerPoint Presentation</vt:lpstr>
      <vt:lpstr>IPSF AND FIP</vt:lpstr>
      <vt:lpstr>IPSF AND RELATIONS </vt:lpstr>
      <vt:lpstr>The SEP - STUDENT EXCHANGE PROGRAM </vt:lpstr>
      <vt:lpstr>HOW SEP HELPS PHARMACY STUDENTS </vt:lpstr>
      <vt:lpstr>SEP AND THE INDUSTRY </vt:lpstr>
      <vt:lpstr>CONCLUSION </vt:lpstr>
      <vt:lpstr>Thank You!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IPSF/PANS STUDENT EXCHANGE PROGRAM </dc:title>
  <cp:lastModifiedBy>Soyinka Temitayo</cp:lastModifiedBy>
  <cp:revision>1</cp:revision>
  <dcterms:modified xsi:type="dcterms:W3CDTF">2009-02-21T19:53:28Z</dcterms:modified>
</cp:coreProperties>
</file>